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notesMasterIdLst>
    <p:notesMasterId r:id="rId17"/>
  </p:notesMasterIdLst>
  <p:sldIdLst>
    <p:sldId id="303" r:id="rId8"/>
    <p:sldId id="2146847968" r:id="rId9"/>
    <p:sldId id="2146848060" r:id="rId10"/>
    <p:sldId id="2146848063" r:id="rId11"/>
    <p:sldId id="2146848061" r:id="rId12"/>
    <p:sldId id="2146848062" r:id="rId13"/>
    <p:sldId id="2146848033" r:id="rId14"/>
    <p:sldId id="2146848064" r:id="rId15"/>
    <p:sldId id="301" r:id="rId16"/>
  </p:sldIdLst>
  <p:sldSz cx="12192000" cy="6858000"/>
  <p:notesSz cx="6858000" cy="9144000"/>
  <p:defaultTextStyle>
    <a:defPPr>
      <a:defRPr lang="e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FFFFFF"/>
    <a:srgbClr val="107C41"/>
    <a:srgbClr val="4472C4"/>
    <a:srgbClr val="FFFF00"/>
    <a:srgbClr val="6600CC"/>
    <a:srgbClr val="CBCBCB"/>
    <a:srgbClr val="E7E7E7"/>
    <a:srgbClr val="106EBE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4DCADE-5ED3-4541-9286-F30B6605D6FF}" v="12" dt="2026-01-05T04:30:23.618"/>
    <p1510:client id="{E4D537D3-92FC-43AF-B88A-5764262B53C4}" v="4" dt="2026-01-06T02:19:42.934"/>
    <p1510:client id="{EB6F2584-6B55-4204-8AE1-2110CB8C1A7A}" v="22" dt="2026-01-05T06:34:14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2877" autoAdjust="0"/>
  </p:normalViewPr>
  <p:slideViewPr>
    <p:cSldViewPr snapToGrid="0">
      <p:cViewPr varScale="1">
        <p:scale>
          <a:sx n="118" d="100"/>
          <a:sy n="118" d="100"/>
        </p:scale>
        <p:origin x="1184" y="1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8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髙井 良_20149" userId="be7760bc-e5f6-4064-b8f4-4424502aad7c" providerId="ADAL" clId="{E4D537D3-92FC-43AF-B88A-5764262B53C4}"/>
    <pc:docChg chg="addSld modSld">
      <pc:chgData name="髙井 良_20149" userId="be7760bc-e5f6-4064-b8f4-4424502aad7c" providerId="ADAL" clId="{E4D537D3-92FC-43AF-B88A-5764262B53C4}" dt="2026-01-06T02:19:55.241" v="12" actId="20577"/>
      <pc:docMkLst>
        <pc:docMk/>
      </pc:docMkLst>
      <pc:sldChg chg="modSp add mod">
        <pc:chgData name="髙井 良_20149" userId="be7760bc-e5f6-4064-b8f4-4424502aad7c" providerId="ADAL" clId="{E4D537D3-92FC-43AF-B88A-5764262B53C4}" dt="2026-01-06T02:19:50.057" v="9" actId="20577"/>
        <pc:sldMkLst>
          <pc:docMk/>
          <pc:sldMk cId="3768987426" sldId="2146848033"/>
        </pc:sldMkLst>
        <pc:spChg chg="mod">
          <ac:chgData name="髙井 良_20149" userId="be7760bc-e5f6-4064-b8f4-4424502aad7c" providerId="ADAL" clId="{E4D537D3-92FC-43AF-B88A-5764262B53C4}" dt="2026-01-06T02:19:50.057" v="9" actId="20577"/>
          <ac:spMkLst>
            <pc:docMk/>
            <pc:sldMk cId="3768987426" sldId="2146848033"/>
            <ac:spMk id="6" creationId="{23BF7EBA-DEB8-F3FA-BECD-A8D989352325}"/>
          </ac:spMkLst>
        </pc:spChg>
      </pc:sldChg>
      <pc:sldChg chg="addSp modSp mod">
        <pc:chgData name="髙井 良_20149" userId="be7760bc-e5f6-4064-b8f4-4424502aad7c" providerId="ADAL" clId="{E4D537D3-92FC-43AF-B88A-5764262B53C4}" dt="2026-01-06T02:19:30.832" v="2"/>
        <pc:sldMkLst>
          <pc:docMk/>
          <pc:sldMk cId="986725601" sldId="2146848063"/>
        </pc:sldMkLst>
        <pc:graphicFrameChg chg="add">
          <ac:chgData name="髙井 良_20149" userId="be7760bc-e5f6-4064-b8f4-4424502aad7c" providerId="ADAL" clId="{E4D537D3-92FC-43AF-B88A-5764262B53C4}" dt="2026-01-06T02:19:21.286" v="0"/>
          <ac:graphicFrameMkLst>
            <pc:docMk/>
            <pc:sldMk cId="986725601" sldId="2146848063"/>
            <ac:graphicFrameMk id="2" creationId="{EB46D8E8-9EA7-2063-FA8D-750AA5F810A5}"/>
          </ac:graphicFrameMkLst>
        </pc:graphicFrameChg>
        <pc:graphicFrameChg chg="mod modGraphic">
          <ac:chgData name="髙井 良_20149" userId="be7760bc-e5f6-4064-b8f4-4424502aad7c" providerId="ADAL" clId="{E4D537D3-92FC-43AF-B88A-5764262B53C4}" dt="2026-01-06T02:19:30.832" v="2"/>
          <ac:graphicFrameMkLst>
            <pc:docMk/>
            <pc:sldMk cId="986725601" sldId="2146848063"/>
            <ac:graphicFrameMk id="10" creationId="{14739A45-E43B-EF7F-A2A4-4EAB67ABE4ED}"/>
          </ac:graphicFrameMkLst>
        </pc:graphicFrameChg>
      </pc:sldChg>
      <pc:sldChg chg="modSp add mod">
        <pc:chgData name="髙井 良_20149" userId="be7760bc-e5f6-4064-b8f4-4424502aad7c" providerId="ADAL" clId="{E4D537D3-92FC-43AF-B88A-5764262B53C4}" dt="2026-01-06T02:19:55.241" v="12" actId="20577"/>
        <pc:sldMkLst>
          <pc:docMk/>
          <pc:sldMk cId="3541570950" sldId="2146848064"/>
        </pc:sldMkLst>
        <pc:spChg chg="mod">
          <ac:chgData name="髙井 良_20149" userId="be7760bc-e5f6-4064-b8f4-4424502aad7c" providerId="ADAL" clId="{E4D537D3-92FC-43AF-B88A-5764262B53C4}" dt="2026-01-06T02:19:55.241" v="12" actId="20577"/>
          <ac:spMkLst>
            <pc:docMk/>
            <pc:sldMk cId="3541570950" sldId="2146848064"/>
            <ac:spMk id="6" creationId="{23BF7EBA-DEB8-F3FA-BECD-A8D989352325}"/>
          </ac:spMkLst>
        </pc:spChg>
      </pc:sldChg>
    </pc:docChg>
  </pc:docChgLst>
  <pc:docChgLst>
    <pc:chgData name="和田 真澄" userId="qgmgzJz6Xtu4/V7g9m+LyP2GtA4OYgj+t6PlR/wpfEA=" providerId="None" clId="Web-{EB6F2584-6B55-4204-8AE1-2110CB8C1A7A}"/>
    <pc:docChg chg="modSld">
      <pc:chgData name="和田 真澄" userId="qgmgzJz6Xtu4/V7g9m+LyP2GtA4OYgj+t6PlR/wpfEA=" providerId="None" clId="Web-{EB6F2584-6B55-4204-8AE1-2110CB8C1A7A}" dt="2026-01-05T06:34:14.418" v="19" actId="20577"/>
      <pc:docMkLst>
        <pc:docMk/>
      </pc:docMkLst>
      <pc:sldChg chg="modSp">
        <pc:chgData name="和田 真澄" userId="qgmgzJz6Xtu4/V7g9m+LyP2GtA4OYgj+t6PlR/wpfEA=" providerId="None" clId="Web-{EB6F2584-6B55-4204-8AE1-2110CB8C1A7A}" dt="2026-01-05T06:34:03.949" v="17"/>
        <pc:sldMkLst>
          <pc:docMk/>
          <pc:sldMk cId="3098748527" sldId="2146847968"/>
        </pc:sldMkLst>
        <pc:graphicFrameChg chg="mod modGraphic">
          <ac:chgData name="和田 真澄" userId="qgmgzJz6Xtu4/V7g9m+LyP2GtA4OYgj+t6PlR/wpfEA=" providerId="None" clId="Web-{EB6F2584-6B55-4204-8AE1-2110CB8C1A7A}" dt="2026-01-05T06:34:03.949" v="17"/>
          <ac:graphicFrameMkLst>
            <pc:docMk/>
            <pc:sldMk cId="3098748527" sldId="2146847968"/>
            <ac:graphicFrameMk id="10" creationId="{C12D4E3C-945D-2ACA-45B0-C302624A2C96}"/>
          </ac:graphicFrameMkLst>
        </pc:graphicFrameChg>
      </pc:sldChg>
      <pc:sldChg chg="modSp">
        <pc:chgData name="和田 真澄" userId="qgmgzJz6Xtu4/V7g9m+LyP2GtA4OYgj+t6PlR/wpfEA=" providerId="None" clId="Web-{EB6F2584-6B55-4204-8AE1-2110CB8C1A7A}" dt="2026-01-05T06:34:14.418" v="19" actId="20577"/>
        <pc:sldMkLst>
          <pc:docMk/>
          <pc:sldMk cId="3404942120" sldId="2146848061"/>
        </pc:sldMkLst>
        <pc:spChg chg="mod">
          <ac:chgData name="和田 真澄" userId="qgmgzJz6Xtu4/V7g9m+LyP2GtA4OYgj+t6PlR/wpfEA=" providerId="None" clId="Web-{EB6F2584-6B55-4204-8AE1-2110CB8C1A7A}" dt="2026-01-05T06:34:14.418" v="19" actId="20577"/>
          <ac:spMkLst>
            <pc:docMk/>
            <pc:sldMk cId="3404942120" sldId="2146848061"/>
            <ac:spMk id="13" creationId="{26173F26-32E8-7BD0-4A1A-2A924DE48BD8}"/>
          </ac:spMkLst>
        </pc:spChg>
      </pc:sldChg>
    </pc:docChg>
  </pc:docChgLst>
  <pc:docChgLst>
    <pc:chgData name="和田 真澄" userId="qgmgzJz6Xtu4/V7g9m+LyP2GtA4OYgj+t6PlR/wpfEA=" providerId="None" clId="Web-{D54DCADE-5ED3-4541-9286-F30B6605D6FF}"/>
    <pc:docChg chg="modSld">
      <pc:chgData name="和田 真澄" userId="qgmgzJz6Xtu4/V7g9m+LyP2GtA4OYgj+t6PlR/wpfEA=" providerId="None" clId="Web-{D54DCADE-5ED3-4541-9286-F30B6605D6FF}" dt="2026-01-05T04:30:21.899" v="5"/>
      <pc:docMkLst>
        <pc:docMk/>
      </pc:docMkLst>
      <pc:sldChg chg="modSp">
        <pc:chgData name="和田 真澄" userId="qgmgzJz6Xtu4/V7g9m+LyP2GtA4OYgj+t6PlR/wpfEA=" providerId="None" clId="Web-{D54DCADE-5ED3-4541-9286-F30B6605D6FF}" dt="2026-01-05T04:30:21.899" v="5"/>
        <pc:sldMkLst>
          <pc:docMk/>
          <pc:sldMk cId="3098748527" sldId="2146847968"/>
        </pc:sldMkLst>
        <pc:graphicFrameChg chg="mod modGraphic">
          <ac:chgData name="和田 真澄" userId="qgmgzJz6Xtu4/V7g9m+LyP2GtA4OYgj+t6PlR/wpfEA=" providerId="None" clId="Web-{D54DCADE-5ED3-4541-9286-F30B6605D6FF}" dt="2026-01-05T04:30:21.899" v="5"/>
          <ac:graphicFrameMkLst>
            <pc:docMk/>
            <pc:sldMk cId="3098748527" sldId="2146847968"/>
            <ac:graphicFrameMk id="10" creationId="{C12D4E3C-945D-2ACA-45B0-C302624A2C9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05522-3FFB-4792-B068-A5C565382FBB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2816-1C42-4A8F-8890-D40774E99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F16A8-7790-6306-440C-274ADF7CC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1302CB-EAB6-FFDD-FED8-1F9009EE1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6D658B-FF4D-3834-D09E-53BDCE271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D9AFAE-AE6F-32A6-B7CE-27676896E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45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9D06-D311-AAC7-D751-5926A713D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ECE1236-4F14-00BF-7740-6F470F74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0F5609-A667-8932-C704-3B5E9CA01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03CC49-1C53-A9C6-E465-6AD4BFA5B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5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06D2-19B5-C550-F92D-7EFD6DAC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652625E-A449-DC65-D7CA-0E315AC7C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DA8889B-CD59-85FA-E45A-6C1C7BFE2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E14356-00D9-9629-AB2E-97F8AA1F9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41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3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0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2816-1C42-4A8F-8890-D40774E99B8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80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AE279A-F0C1-48E3-BD9D-AB40FF27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753" y="184651"/>
            <a:ext cx="9749589" cy="3988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52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4836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56674"/>
            <a:ext cx="11137900" cy="945545"/>
          </a:xfrm>
        </p:spPr>
        <p:txBody>
          <a:bodyPr lIns="91440" tIns="45720" rIns="91440" bIns="45720" anchor="ctr" anchorCtr="0"/>
          <a:lstStyle/>
          <a:p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Smart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 </a:t>
            </a: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Construction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 </a:t>
            </a: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Groupware 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2026.1.13 ( 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planned </a:t>
            </a:r>
            <a:r>
              <a:rPr lang="en" altLang="ja-JP" dirty="0">
                <a:latin typeface="小塚ゴシック Pr6N B"/>
                <a:ea typeface="小塚ゴシック Pr6N B"/>
                <a:cs typeface="Lucida Sans Unicode"/>
              </a:rPr>
              <a:t>) </a:t>
            </a:r>
            <a:r>
              <a:rPr lang="en" altLang="en-US" dirty="0">
                <a:latin typeface="小塚ゴシック Pr6N B"/>
                <a:ea typeface="小塚ゴシック Pr6N B"/>
                <a:cs typeface="Lucida Sans Unicode"/>
              </a:rPr>
              <a:t>release version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EB28A-50B1-1932-8375-68BB49650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C12D4E3C-945D-2ACA-45B0-C302624A2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65458"/>
              </p:ext>
            </p:extLst>
          </p:nvPr>
        </p:nvGraphicFramePr>
        <p:xfrm>
          <a:off x="143996" y="1612659"/>
          <a:ext cx="11923057" cy="4413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442565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77002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413078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function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overview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detail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Header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functions displayed in the header were different for each tab, so we have unified them.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4207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Folder/File List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favorite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When you hover over each row, more options " </a:t>
                      </a: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...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" will appear, allowing you to operate on folders and files in the same way as with the context menu when you right-click.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Please refer to the explanation on the next page.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ja-JP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Office </a:t>
                      </a: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file display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100" b="1" i="0" u="none" strike="noStrike" noProof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New features added.</a:t>
                      </a:r>
                      <a:endParaRPr lang="ja-JP" altLang="en-US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Office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files has been implemented.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Please refer to the explanation on the next page.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14261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Attachment related</a:t>
                      </a:r>
                      <a:endParaRPr kumimoji="1" lang="zh-TW" altLang="en-US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We have set a size limit for uploading attachments and a limit on the number of simultaneous uploads .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Size limit: </a:t>
                      </a:r>
                      <a:r>
                        <a:rPr kumimoji="1" lang="en" altLang="ja-JP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50GB</a:t>
                      </a:r>
                      <a:endParaRPr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Simultaneous uploads: </a:t>
                      </a: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10 </a:t>
                      </a:r>
                      <a:r>
                        <a:rPr kumimoji="1" lang="en" altLang="en-US" sz="1100" b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files</a:t>
                      </a:r>
                      <a:endParaRPr kumimoji="1" lang="en-US" altLang="ja-JP" sz="1100" b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9491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Folder/File List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When a file is rejected due to security issues , the message displayed was difficult to understand, so we have changed it to display the message "This file cannot be uploaded due to security issues."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6320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Bulk bulletin board management</a:t>
                      </a:r>
                      <a:endParaRPr kumimoji="1" lang="zh-TW" altLang="en-US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Fixed an issue where message board information was not displayed when the screen was displayed.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22044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FC56AD-8327-AB87-7474-74E2099313D9}"/>
              </a:ext>
            </a:extLst>
          </p:cNvPr>
          <p:cNvSpPr txBox="1"/>
          <p:nvPr/>
        </p:nvSpPr>
        <p:spPr>
          <a:xfrm>
            <a:off x="143360" y="760797"/>
            <a:ext cx="1192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The Smart Construction Groupware </a:t>
            </a:r>
            <a:r>
              <a:rPr kumimoji="1" lang="en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update will be released on the following dates and with the following content.</a:t>
            </a:r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488F41-3E33-AE77-95FA-CEE1A3DAC29B}"/>
              </a:ext>
            </a:extLst>
          </p:cNvPr>
          <p:cNvSpPr txBox="1"/>
          <p:nvPr/>
        </p:nvSpPr>
        <p:spPr>
          <a:xfrm>
            <a:off x="411718" y="1221263"/>
            <a:ext cx="109638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" altLang="en-US" b="1" u="sng" dirty="0">
                <a:latin typeface="Meiryo"/>
                <a:ea typeface="Meiryo"/>
              </a:rPr>
              <a:t>Release schedule: </a:t>
            </a:r>
            <a:r>
              <a:rPr lang="en" altLang="ja-JP" b="1" u="sng" dirty="0">
                <a:latin typeface="Meiryo"/>
                <a:ea typeface="Meiryo"/>
              </a:rPr>
              <a:t>Tuesday </a:t>
            </a:r>
            <a:r>
              <a:rPr lang="en" altLang="en-US" b="1" u="sng" dirty="0">
                <a:latin typeface="Meiryo"/>
                <a:ea typeface="Meiryo"/>
              </a:rPr>
              <a:t>, January </a:t>
            </a:r>
            <a:r>
              <a:rPr lang="en" altLang="ja-JP" b="1" u="sng" dirty="0">
                <a:latin typeface="Meiryo"/>
                <a:ea typeface="Meiryo"/>
              </a:rPr>
              <a:t>13th ( Japan time ) ( </a:t>
            </a:r>
            <a:r>
              <a:rPr lang="en" altLang="en-US" b="1" u="sng" dirty="0">
                <a:latin typeface="Meiryo"/>
                <a:ea typeface="Meiryo"/>
              </a:rPr>
              <a:t>planned </a:t>
            </a:r>
            <a:r>
              <a:rPr lang="en" altLang="ja-JP" b="1" u="sng" dirty="0">
                <a:latin typeface="Meiryo"/>
                <a:ea typeface="Meiryo"/>
              </a:rPr>
              <a:t>) 19:00 </a:t>
            </a:r>
            <a:r>
              <a:rPr lang="en" altLang="en-US" b="1" u="sng" dirty="0">
                <a:latin typeface="Meiryo"/>
                <a:ea typeface="Meiryo"/>
              </a:rPr>
              <a:t>- 22:00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9A5A4111-5371-DC88-7CE0-F67D1BEC8034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List</a:t>
            </a:r>
          </a:p>
        </p:txBody>
      </p:sp>
    </p:spTree>
    <p:extLst>
      <p:ext uri="{BB962C8B-B14F-4D97-AF65-F5344CB8AC3E}">
        <p14:creationId xmlns:p14="http://schemas.microsoft.com/office/powerpoint/2010/main" val="30987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11D4C-6D43-2DAA-5B96-E2D89A39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0ABD8066-249B-C155-3497-F579092E5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48955"/>
              </p:ext>
            </p:extLst>
          </p:nvPr>
        </p:nvGraphicFramePr>
        <p:xfrm>
          <a:off x="143996" y="1612659"/>
          <a:ext cx="11923057" cy="3341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442565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77002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413078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function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overview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detail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Viewer screen</a:t>
                      </a:r>
                      <a:endParaRPr kumimoji="1" lang="zh-TW" altLang="en-US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unintentionally displayed Members tab has been hidden and a Related Files tab has been added.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9309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Member invitation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We have revised some of the restrictions when inviting members.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Fixed to ensure consistency between 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67714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Video calling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Fixed an issue where the on-site icon and favorites icon were not displayed on the video call tab display only.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299006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Video calling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When duplicating and editing an electronic small whiteboard, the thumbnail image was not displayed correctly. This has been fixed.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63646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11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Video calling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bug fix.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Fixed an issue where a duplicate file extension was created when editing a duplicated electronic whiteboard.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69003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816F7B-F153-9D42-495E-C622028D5C76}"/>
              </a:ext>
            </a:extLst>
          </p:cNvPr>
          <p:cNvSpPr txBox="1"/>
          <p:nvPr/>
        </p:nvSpPr>
        <p:spPr>
          <a:xfrm>
            <a:off x="143360" y="760797"/>
            <a:ext cx="120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The Smart Construction Groupware </a:t>
            </a:r>
            <a:r>
              <a:rPr kumimoji="1" lang="en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update will be released on the following dates and with the following content.</a:t>
            </a:r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E75267-4746-4B7A-D11B-744724BC63F7}"/>
              </a:ext>
            </a:extLst>
          </p:cNvPr>
          <p:cNvSpPr txBox="1"/>
          <p:nvPr/>
        </p:nvSpPr>
        <p:spPr>
          <a:xfrm>
            <a:off x="411717" y="1221263"/>
            <a:ext cx="117802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" altLang="en-US" b="1" u="sng" dirty="0">
                <a:latin typeface="Meiryo"/>
                <a:ea typeface="Meiryo"/>
              </a:rPr>
              <a:t>Release schedule: </a:t>
            </a:r>
            <a:r>
              <a:rPr lang="en" altLang="ja-JP" b="1" u="sng" dirty="0">
                <a:latin typeface="Meiryo"/>
                <a:ea typeface="Meiryo"/>
              </a:rPr>
              <a:t>Tuesday </a:t>
            </a:r>
            <a:r>
              <a:rPr lang="en" altLang="en-US" b="1" u="sng" dirty="0">
                <a:latin typeface="Meiryo"/>
                <a:ea typeface="Meiryo"/>
              </a:rPr>
              <a:t>, January </a:t>
            </a:r>
            <a:r>
              <a:rPr lang="en" altLang="ja-JP" b="1" u="sng" dirty="0">
                <a:latin typeface="Meiryo"/>
                <a:ea typeface="Meiryo"/>
              </a:rPr>
              <a:t>13th ( Japan time ) ( </a:t>
            </a:r>
            <a:r>
              <a:rPr lang="en" altLang="en-US" b="1" u="sng" dirty="0">
                <a:latin typeface="Meiryo"/>
                <a:ea typeface="Meiryo"/>
              </a:rPr>
              <a:t>planned </a:t>
            </a:r>
            <a:r>
              <a:rPr lang="en" altLang="ja-JP" b="1" u="sng" dirty="0">
                <a:latin typeface="Meiryo"/>
                <a:ea typeface="Meiryo"/>
              </a:rPr>
              <a:t>) 19:00 </a:t>
            </a:r>
            <a:r>
              <a:rPr lang="en" altLang="en-US" b="1" u="sng" dirty="0">
                <a:latin typeface="Meiryo"/>
                <a:ea typeface="Meiryo"/>
              </a:rPr>
              <a:t>- 22:00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93CB609E-A8F5-49AE-5128-DA25DB686D0D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List</a:t>
            </a:r>
          </a:p>
        </p:txBody>
      </p:sp>
    </p:spTree>
    <p:extLst>
      <p:ext uri="{BB962C8B-B14F-4D97-AF65-F5344CB8AC3E}">
        <p14:creationId xmlns:p14="http://schemas.microsoft.com/office/powerpoint/2010/main" val="64744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79907-A66B-1D4A-D073-D495AD938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14739A45-E43B-EF7F-A2A4-4EAB67ABE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69082"/>
              </p:ext>
            </p:extLst>
          </p:nvPr>
        </p:nvGraphicFramePr>
        <p:xfrm>
          <a:off x="143996" y="1612659"/>
          <a:ext cx="11923057" cy="3671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442565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770023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4130787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2668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NO.</a:t>
                      </a:r>
                      <a:endParaRPr kumimoji="1" lang="ja-JP" altLang="en-US" sz="1300" b="1" dirty="0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function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overview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" altLang="en-US" sz="13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detail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ja-JP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UI </a:t>
                      </a: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improvement</a:t>
                      </a:r>
                      <a:endParaRPr kumimoji="1" lang="en-US" altLang="ja-JP" sz="1300" b="0" kern="12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  <a:cs typeface="+mn-cs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Removed the transparent gray feature that appears when hovering over recently viewed files on the home screen.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Adjusted the display interval of hover animations.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UI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for the status tags and "→" on the field </a:t>
                      </a: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/ group cards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has been adjusted.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We've adjusted the gap between cards on the home screen so that they are not too far apart.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ja-JP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UI </a:t>
                      </a: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for message board status tags has been adjusted.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headers were not fixed on tabs other than the File tab, so we fixed them.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We have made it so that scrolling across the entire page is not possible.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home screen has been adjusted so that it cannot be scrolled horizontally.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We have made some adjustments to 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As shown on the left.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14261"/>
                  </a:ext>
                </a:extLst>
              </a:tr>
              <a:tr h="609843">
                <a:tc>
                  <a:txBody>
                    <a:bodyPr/>
                    <a:lstStyle/>
                    <a:p>
                      <a:pPr algn="ctr"/>
                      <a:r>
                        <a:rPr kumimoji="1" lang="en" altLang="ja-JP" sz="15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endParaRPr kumimoji="1" lang="ja-JP" altLang="en-US" sz="1500" dirty="0">
                        <a:solidFill>
                          <a:schemeClr val="tx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Point Cloud Editing </a:t>
                      </a:r>
                      <a:r>
                        <a:rPr kumimoji="1" lang="en" altLang="ja-JP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- </a:t>
                      </a:r>
                      <a:r>
                        <a:rPr kumimoji="1" lang="en" altLang="en-US" sz="1300" b="0" kern="120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  <a:cs typeface="+mn-cs"/>
                        </a:rPr>
                        <a:t>Basic Functions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en-US" sz="1100" b="1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This is a functional improvement.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/>
                          <a:ea typeface="Meiryo"/>
                        </a:rPr>
                        <a:t>The context menus have been reorganized for each layer to make them more consistent.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"/>
                        <a:ea typeface="Meiryo"/>
                      </a:endParaRP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" altLang="en-US" sz="1100" b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Please refer to the explanation on the next page.</a:t>
                      </a:r>
                    </a:p>
                  </a:txBody>
                  <a:tcPr marT="43252" marB="432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26510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33CB30-1260-5717-BA6D-E8A9B17A2F89}"/>
              </a:ext>
            </a:extLst>
          </p:cNvPr>
          <p:cNvSpPr txBox="1"/>
          <p:nvPr/>
        </p:nvSpPr>
        <p:spPr>
          <a:xfrm>
            <a:off x="143360" y="760797"/>
            <a:ext cx="1220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ja-JP" sz="1600" dirty="0">
                <a:latin typeface="Meiryo" panose="020B0604030504040204" pitchFamily="34" charset="-128"/>
                <a:ea typeface="Meiryo" panose="020B0604030504040204" pitchFamily="34" charset="-128"/>
              </a:rPr>
              <a:t>The Smart Construction Groupware </a:t>
            </a:r>
            <a:r>
              <a:rPr kumimoji="1" lang="en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update will be released on the following dates and with the following content.</a:t>
            </a:r>
            <a:endParaRPr kumimoji="1"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A768CC5-99B9-B902-669F-C78095E593C3}"/>
              </a:ext>
            </a:extLst>
          </p:cNvPr>
          <p:cNvSpPr txBox="1"/>
          <p:nvPr/>
        </p:nvSpPr>
        <p:spPr>
          <a:xfrm>
            <a:off x="411717" y="1221263"/>
            <a:ext cx="112904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" altLang="en-US" b="1" u="sng" dirty="0">
                <a:latin typeface="Meiryo"/>
                <a:ea typeface="Meiryo"/>
              </a:rPr>
              <a:t>Release schedule: </a:t>
            </a:r>
            <a:r>
              <a:rPr lang="en" altLang="ja-JP" b="1" u="sng" dirty="0">
                <a:latin typeface="Meiryo"/>
                <a:ea typeface="Meiryo"/>
              </a:rPr>
              <a:t>Tuesday </a:t>
            </a:r>
            <a:r>
              <a:rPr lang="en" altLang="en-US" b="1" u="sng" dirty="0">
                <a:latin typeface="Meiryo"/>
                <a:ea typeface="Meiryo"/>
              </a:rPr>
              <a:t>, January </a:t>
            </a:r>
            <a:r>
              <a:rPr lang="en" altLang="ja-JP" b="1" u="sng" dirty="0">
                <a:latin typeface="Meiryo"/>
                <a:ea typeface="Meiryo"/>
              </a:rPr>
              <a:t>13th ( Japan time ) ( </a:t>
            </a:r>
            <a:r>
              <a:rPr lang="en" altLang="en-US" b="1" u="sng" dirty="0">
                <a:latin typeface="Meiryo"/>
                <a:ea typeface="Meiryo"/>
              </a:rPr>
              <a:t>planned </a:t>
            </a:r>
            <a:r>
              <a:rPr lang="en" altLang="ja-JP" b="1" u="sng" dirty="0">
                <a:latin typeface="Meiryo"/>
                <a:ea typeface="Meiryo"/>
              </a:rPr>
              <a:t>) 19:00 </a:t>
            </a:r>
            <a:r>
              <a:rPr lang="en" altLang="en-US" b="1" u="sng" dirty="0">
                <a:latin typeface="Meiryo"/>
                <a:ea typeface="Meiryo"/>
              </a:rPr>
              <a:t>- 22:00</a:t>
            </a:r>
          </a:p>
        </p:txBody>
      </p:sp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59677E3D-B5B9-02F9-73B9-0AAD61BA164C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List</a:t>
            </a:r>
          </a:p>
        </p:txBody>
      </p:sp>
    </p:spTree>
    <p:extLst>
      <p:ext uri="{BB962C8B-B14F-4D97-AF65-F5344CB8AC3E}">
        <p14:creationId xmlns:p14="http://schemas.microsoft.com/office/powerpoint/2010/main" val="98672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F167-12AF-6C01-32AF-F3647254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AB2D39E3-97E7-1D24-3D7F-E7556A74BBDC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</a:t>
            </a:r>
            <a:r>
              <a:rPr lang="en" altLang="ja-JP" dirty="0"/>
              <a:t>No. </a:t>
            </a:r>
            <a:r>
              <a:rPr lang="en" altLang="en-US" dirty="0"/>
              <a:t>2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F8F0A4-37B9-B9A8-1B10-532C0AE768CD}"/>
              </a:ext>
            </a:extLst>
          </p:cNvPr>
          <p:cNvSpPr txBox="1"/>
          <p:nvPr/>
        </p:nvSpPr>
        <p:spPr>
          <a:xfrm>
            <a:off x="261550" y="764722"/>
            <a:ext cx="116637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No.2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When you hover over each row, more options " </a:t>
            </a:r>
            <a:r>
              <a:rPr kumimoji="1" lang="en" altLang="ja-JP" sz="1400" dirty="0">
                <a:latin typeface="Meiryo"/>
                <a:ea typeface="Meiryo"/>
              </a:rPr>
              <a:t>... </a:t>
            </a:r>
            <a:r>
              <a:rPr kumimoji="1" lang="en" altLang="en-US" sz="1400" dirty="0">
                <a:latin typeface="Meiryo"/>
                <a:ea typeface="Meiryo"/>
              </a:rPr>
              <a:t>" will appear, allowing you to operate on folders and files in the same way as with the context menu when you right-click.</a:t>
            </a:r>
            <a:endParaRPr lang="en-US" altLang="ja-JP" sz="1400" dirty="0">
              <a:solidFill>
                <a:srgbClr val="1D1C1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A18CD4-2C37-514E-7617-E6978ED7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98490"/>
            <a:ext cx="11506200" cy="26437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0E0E625-FB55-8554-285F-EE2779883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836" y="3908251"/>
            <a:ext cx="1219460" cy="18575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63B0849-1537-E2DA-3D13-9B60A1FB2C31}"/>
              </a:ext>
            </a:extLst>
          </p:cNvPr>
          <p:cNvSpPr/>
          <p:nvPr/>
        </p:nvSpPr>
        <p:spPr>
          <a:xfrm>
            <a:off x="11423649" y="3477184"/>
            <a:ext cx="254127" cy="2359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26173F26-32E8-7BD0-4A1A-2A924DE48BD8}"/>
              </a:ext>
            </a:extLst>
          </p:cNvPr>
          <p:cNvSpPr/>
          <p:nvPr/>
        </p:nvSpPr>
        <p:spPr>
          <a:xfrm>
            <a:off x="2035340" y="3908251"/>
            <a:ext cx="3184360" cy="568500"/>
          </a:xfrm>
          <a:prstGeom prst="wedgeRectCallout">
            <a:avLst>
              <a:gd name="adj1" fmla="val 34269"/>
              <a:gd name="adj2" fmla="val -80015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/>
                <a:ea typeface="Meiryo UI"/>
              </a:rPr>
              <a:t>Hovering over a row now displays more options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C11AD505-7B4E-5704-7C07-CF7936986D8D}"/>
              </a:ext>
            </a:extLst>
          </p:cNvPr>
          <p:cNvSpPr/>
          <p:nvPr/>
        </p:nvSpPr>
        <p:spPr>
          <a:xfrm>
            <a:off x="6929758" y="4591010"/>
            <a:ext cx="3184360" cy="568500"/>
          </a:xfrm>
          <a:prstGeom prst="wedgeRectCallout">
            <a:avLst>
              <a:gd name="adj1" fmla="val 50621"/>
              <a:gd name="adj2" fmla="val -83366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Pressing 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8A92635-B7C9-9F05-62F3-7A1D922485F6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10877566" y="3595166"/>
            <a:ext cx="546083" cy="3130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4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8FD8-974C-76FF-1E99-00C1F26C1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097ADFEA-8D0B-03E8-FC60-2499A3FD0069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</a:t>
            </a:r>
            <a:r>
              <a:rPr lang="en" altLang="ja-JP" dirty="0"/>
              <a:t>No. </a:t>
            </a:r>
            <a:r>
              <a:rPr lang="en" altLang="en-US" dirty="0"/>
              <a:t>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5379DF-3914-10AD-00A0-23C53DEC19C2}"/>
              </a:ext>
            </a:extLst>
          </p:cNvPr>
          <p:cNvSpPr txBox="1"/>
          <p:nvPr/>
        </p:nvSpPr>
        <p:spPr>
          <a:xfrm>
            <a:off x="261550" y="764722"/>
            <a:ext cx="11663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No.3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ja-JP" sz="1400" dirty="0">
                <a:latin typeface="Meiryo"/>
                <a:ea typeface="Meiryo"/>
              </a:rPr>
              <a:t>Office </a:t>
            </a:r>
            <a:r>
              <a:rPr kumimoji="1" lang="en" altLang="en-US" sz="1400" dirty="0">
                <a:latin typeface="Meiryo"/>
                <a:ea typeface="Meiryo"/>
              </a:rPr>
              <a:t>files has been implemented.</a:t>
            </a:r>
            <a:endParaRPr kumimoji="1" lang="en-US" altLang="ja-JP" sz="1400" dirty="0">
              <a:latin typeface="Meiryo"/>
              <a:ea typeface="Meiryo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D3D689-AE11-69A3-32A8-C3D7AC18D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287942"/>
            <a:ext cx="9391650" cy="51861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1DF02C-130A-4038-4163-CBC82D373B54}"/>
              </a:ext>
            </a:extLst>
          </p:cNvPr>
          <p:cNvSpPr/>
          <p:nvPr/>
        </p:nvSpPr>
        <p:spPr>
          <a:xfrm>
            <a:off x="387350" y="1287942"/>
            <a:ext cx="9391650" cy="61070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2C1379D1-8DD3-85AB-6061-ECEF34F462D6}"/>
              </a:ext>
            </a:extLst>
          </p:cNvPr>
          <p:cNvSpPr/>
          <p:nvPr/>
        </p:nvSpPr>
        <p:spPr>
          <a:xfrm>
            <a:off x="7037708" y="2216110"/>
            <a:ext cx="4385942" cy="660440"/>
          </a:xfrm>
          <a:prstGeom prst="wedgeRectCallout">
            <a:avLst>
              <a:gd name="adj1" fmla="val -13563"/>
              <a:gd name="adj2" fmla="val -90040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It is now possible to edit 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25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</a:t>
            </a:r>
            <a:r>
              <a:rPr lang="en" altLang="ja-JP" dirty="0"/>
              <a:t>No. 13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FCF749-8866-3336-D515-2AA5CE59CFDC}"/>
              </a:ext>
            </a:extLst>
          </p:cNvPr>
          <p:cNvSpPr txBox="1"/>
          <p:nvPr/>
        </p:nvSpPr>
        <p:spPr>
          <a:xfrm>
            <a:off x="147783" y="764722"/>
            <a:ext cx="11979562" cy="60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No.13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The context menus have been reorganized for each layer to make them more consistent.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CB6DFF-D50D-1CBC-5F65-B43FBCD5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5" y="1461092"/>
            <a:ext cx="8634358" cy="486283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DBF411-0E40-5140-076F-6D11C0147044}"/>
              </a:ext>
            </a:extLst>
          </p:cNvPr>
          <p:cNvSpPr/>
          <p:nvPr/>
        </p:nvSpPr>
        <p:spPr>
          <a:xfrm>
            <a:off x="1436975" y="2406860"/>
            <a:ext cx="801399" cy="7530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BA6C1834-1DAE-27B6-68B0-DBA627912D3C}"/>
              </a:ext>
            </a:extLst>
          </p:cNvPr>
          <p:cNvSpPr/>
          <p:nvPr/>
        </p:nvSpPr>
        <p:spPr>
          <a:xfrm>
            <a:off x="2412879" y="1895000"/>
            <a:ext cx="4586635" cy="753060"/>
          </a:xfrm>
          <a:prstGeom prst="wedgeRectCallout">
            <a:avLst>
              <a:gd name="adj1" fmla="val -54280"/>
              <a:gd name="adj2" fmla="val 68059"/>
            </a:avLst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Organize the contents displayed in the context menu. </a:t>
            </a:r>
            <a:b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 </a:t>
            </a:r>
            <a:r>
              <a:rPr kumimoji="1" lang="en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See the next page for the display menu for each layer.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77E059-95C1-B7B7-1206-1961E3E402DA}"/>
              </a:ext>
            </a:extLst>
          </p:cNvPr>
          <p:cNvSpPr txBox="1"/>
          <p:nvPr/>
        </p:nvSpPr>
        <p:spPr>
          <a:xfrm>
            <a:off x="9244038" y="1461094"/>
            <a:ext cx="2689344" cy="48628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lIns="91440" tIns="45720" rIns="91440" bIns="45720" anchor="t">
            <a:noAutofit/>
          </a:bodyPr>
          <a:lstStyle/>
          <a:p>
            <a:r>
              <a:rPr kumimoji="1" lang="en" altLang="en-US" sz="1200" b="1" dirty="0">
                <a:latin typeface="メイリオ"/>
                <a:ea typeface="メイリオ"/>
              </a:rPr>
              <a:t>Display Order Rules</a:t>
            </a:r>
            <a:endParaRPr kumimoji="1" lang="en-US" altLang="ja-JP" sz="1200" b="1" dirty="0">
              <a:latin typeface="メイリオ"/>
              <a:ea typeface="メイリオ"/>
            </a:endParaRPr>
          </a:p>
          <a:p>
            <a:endParaRPr kumimoji="1" lang="en-US" altLang="ja-JP" sz="1200" b="1" dirty="0">
              <a:latin typeface="メイリオ"/>
              <a:ea typeface="メイリオ"/>
            </a:endParaRPr>
          </a:p>
          <a:p>
            <a:r>
              <a:rPr kumimoji="1" lang="en" altLang="en-US" sz="1200" dirty="0">
                <a:latin typeface="メイリオ"/>
                <a:ea typeface="メイリオ"/>
              </a:rPr>
              <a:t>・Display settings (viewing)</a:t>
            </a:r>
          </a:p>
          <a:p>
            <a:r>
              <a:rPr kumimoji="1" lang="en" altLang="en-US" sz="1200" dirty="0">
                <a:latin typeface="メイリオ"/>
                <a:ea typeface="メイリオ"/>
              </a:rPr>
              <a:t>・Duplicate (Add)</a:t>
            </a:r>
          </a:p>
          <a:p>
            <a:r>
              <a:rPr kumimoji="1" lang="en" altLang="en-US" sz="1200" dirty="0">
                <a:latin typeface="メイリオ"/>
                <a:ea typeface="メイリオ"/>
              </a:rPr>
              <a:t>・Change name (edit)</a:t>
            </a:r>
          </a:p>
          <a:p>
            <a:r>
              <a:rPr kumimoji="1" lang="en" altLang="en-US" sz="1200" dirty="0">
                <a:latin typeface="メイリオ"/>
                <a:ea typeface="メイリオ"/>
              </a:rPr>
              <a:t>・Conversion (editing </a:t>
            </a:r>
            <a:r>
              <a:rPr kumimoji="1" lang="en" altLang="ja-JP" sz="1200" dirty="0">
                <a:latin typeface="メイリオ"/>
                <a:ea typeface="メイリオ"/>
              </a:rPr>
              <a:t>/ </a:t>
            </a:r>
            <a:r>
              <a:rPr kumimoji="1" lang="en" altLang="en-US" sz="1200" dirty="0">
                <a:latin typeface="メイリオ"/>
                <a:ea typeface="メイリオ"/>
              </a:rPr>
              <a:t>processing)</a:t>
            </a:r>
          </a:p>
          <a:p>
            <a:r>
              <a:rPr kumimoji="1" lang="en" altLang="en-US" sz="1200" dirty="0">
                <a:latin typeface="メイリオ"/>
                <a:ea typeface="メイリオ"/>
              </a:rPr>
              <a:t>・Export (external output)</a:t>
            </a:r>
          </a:p>
          <a:p>
            <a:r>
              <a:rPr kumimoji="1" lang="en" altLang="en-US" sz="1200" dirty="0">
                <a:latin typeface="メイリオ"/>
                <a:ea typeface="メイリオ"/>
              </a:rPr>
              <a:t>・Layer-specific actions (functions)</a:t>
            </a:r>
          </a:p>
          <a:p>
            <a:r>
              <a:rPr kumimoji="1" lang="en" altLang="en-US" sz="1200" dirty="0">
                <a:latin typeface="メイリオ"/>
                <a:ea typeface="メイリオ"/>
              </a:rPr>
              <a:t>・Delete (destructive)</a:t>
            </a:r>
            <a:endParaRPr kumimoji="1" lang="en-US" altLang="ja-JP" sz="1200" dirty="0"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76898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F0A5-570A-F476-C307-EF5A0308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8CBE275-3F14-C433-5614-BDEA4B90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" t="336" r="189" b="493"/>
          <a:stretch/>
        </p:blipFill>
        <p:spPr>
          <a:xfrm>
            <a:off x="435175" y="1640203"/>
            <a:ext cx="9163717" cy="4901999"/>
          </a:xfrm>
          <a:prstGeom prst="rect">
            <a:avLst/>
          </a:prstGeom>
        </p:spPr>
      </p:pic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23BF7EBA-DEB8-F3FA-BECD-A8D989352325}"/>
              </a:ext>
            </a:extLst>
          </p:cNvPr>
          <p:cNvSpPr txBox="1">
            <a:spLocks/>
          </p:cNvSpPr>
          <p:nvPr/>
        </p:nvSpPr>
        <p:spPr>
          <a:xfrm>
            <a:off x="2412879" y="181587"/>
            <a:ext cx="8734926" cy="38803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>
                <a:solidFill>
                  <a:srgbClr val="0000C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en-US" dirty="0"/>
              <a:t>Release Item </a:t>
            </a:r>
            <a:r>
              <a:rPr lang="en" altLang="ja-JP" dirty="0"/>
              <a:t>No. 13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FCF749-8866-3336-D515-2AA5CE59CFDC}"/>
              </a:ext>
            </a:extLst>
          </p:cNvPr>
          <p:cNvSpPr txBox="1"/>
          <p:nvPr/>
        </p:nvSpPr>
        <p:spPr>
          <a:xfrm>
            <a:off x="147783" y="764722"/>
            <a:ext cx="11979562" cy="60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sz="1400" u="sng" dirty="0">
                <a:solidFill>
                  <a:srgbClr val="1D1C1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No.13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" altLang="en-US" sz="1400" dirty="0">
                <a:latin typeface="Meiryo"/>
                <a:ea typeface="Meiryo"/>
              </a:rPr>
              <a:t>The context menus have been reorganized for each layer to make them more consistent.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0963BF-94F7-E160-D742-D55443972B53}"/>
              </a:ext>
            </a:extLst>
          </p:cNvPr>
          <p:cNvSpPr txBox="1"/>
          <p:nvPr/>
        </p:nvSpPr>
        <p:spPr>
          <a:xfrm>
            <a:off x="340905" y="1366823"/>
            <a:ext cx="2958474" cy="26401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none" lIns="91440" tIns="45720" rIns="91440" bIns="45720" anchor="t">
            <a:noAutofit/>
          </a:bodyPr>
          <a:lstStyle/>
          <a:p>
            <a:r>
              <a:rPr kumimoji="1" lang="en" altLang="en-US" sz="1200" dirty="0">
                <a:latin typeface="メイリオ"/>
                <a:ea typeface="メイリオ"/>
              </a:rPr>
              <a:t>Display menu for each layer</a:t>
            </a:r>
          </a:p>
        </p:txBody>
      </p:sp>
    </p:spTree>
    <p:extLst>
      <p:ext uri="{BB962C8B-B14F-4D97-AF65-F5344CB8AC3E}">
        <p14:creationId xmlns:p14="http://schemas.microsoft.com/office/powerpoint/2010/main" val="354157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39577628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3DF13-DBC6-40C2-8E3B-21F00D5A61C8}">
  <ds:schemaRefs>
    <ds:schemaRef ds:uri="14709c19-9c82-470d-adf9-0ceaa0eaf064"/>
    <ds:schemaRef ds:uri="5c59ce6f-7969-4c40-915a-6ad9578f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c59ce6f-7969-4c40-915a-6ad9578fe078"/>
    <ds:schemaRef ds:uri="14709c19-9c82-470d-adf9-0ceaa0eaf06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56836</TotalTime>
  <Words>926</Words>
  <Application>Microsoft Macintosh PowerPoint</Application>
  <PresentationFormat>ワイド画面</PresentationFormat>
  <Paragraphs>131</Paragraphs>
  <Slides>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Meiryo UI</vt:lpstr>
      <vt:lpstr>Meiryo</vt:lpstr>
      <vt:lpstr>Meiryo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Hirata, Kotatsu / 平田　弘達</cp:lastModifiedBy>
  <cp:revision>3411</cp:revision>
  <dcterms:created xsi:type="dcterms:W3CDTF">2021-03-26T09:54:52Z</dcterms:created>
  <dcterms:modified xsi:type="dcterms:W3CDTF">2026-01-07T07:26:45Z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