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17"/>
  </p:notesMasterIdLst>
  <p:sldIdLst>
    <p:sldId id="303" r:id="rId8"/>
    <p:sldId id="2146847968" r:id="rId9"/>
    <p:sldId id="2146848060" r:id="rId10"/>
    <p:sldId id="2146848063" r:id="rId11"/>
    <p:sldId id="2146848061" r:id="rId12"/>
    <p:sldId id="2146848062" r:id="rId13"/>
    <p:sldId id="2146848033" r:id="rId14"/>
    <p:sldId id="2146848064" r:id="rId15"/>
    <p:sldId id="30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A"/>
    <a:srgbClr val="FFFFFF"/>
    <a:srgbClr val="107C41"/>
    <a:srgbClr val="4472C4"/>
    <a:srgbClr val="FFFF00"/>
    <a:srgbClr val="6600CC"/>
    <a:srgbClr val="CBCBCB"/>
    <a:srgbClr val="E7E7E7"/>
    <a:srgbClr val="106EBE"/>
    <a:srgbClr val="0078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DCADE-5ED3-4541-9286-F30B6605D6FF}" v="12" dt="2026-01-05T04:30:23.618"/>
    <p1510:client id="{E4D537D3-92FC-43AF-B88A-5764262B53C4}" v="4" dt="2026-01-06T02:19:42.934"/>
    <p1510:client id="{EB6F2584-6B55-4204-8AE1-2110CB8C1A7A}" v="22" dt="2026-01-05T06:34:14.41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2877" autoAdjust="0"/>
  </p:normalViewPr>
  <p:slideViewPr>
    <p:cSldViewPr snapToGrid="0">
      <p:cViewPr varScale="1">
        <p:scale>
          <a:sx n="118" d="100"/>
          <a:sy n="118" d="100"/>
        </p:scale>
        <p:origin x="1184" y="192"/>
      </p:cViewPr>
      <p:guideLst>
        <p:guide orient="horz" pos="2137"/>
        <p:guide pos="3840"/>
      </p:guideLst>
    </p:cSldViewPr>
  </p:slideViewPr>
  <p:notesTextViewPr>
    <p:cViewPr>
      <p:scale>
        <a:sx n="1" d="1"/>
        <a:sy n="1" d="1"/>
      </p:scale>
      <p:origin x="0" y="0"/>
    </p:cViewPr>
  </p:notesTextViewPr>
  <p:sorterViewPr>
    <p:cViewPr>
      <p:scale>
        <a:sx n="200" d="100"/>
        <a:sy n="200" d="100"/>
      </p:scale>
      <p:origin x="0" y="-183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髙井 良_20149" userId="be7760bc-e5f6-4064-b8f4-4424502aad7c" providerId="ADAL" clId="{E4D537D3-92FC-43AF-B88A-5764262B53C4}"/>
    <pc:docChg chg="addSld modSld">
      <pc:chgData name="髙井 良_20149" userId="be7760bc-e5f6-4064-b8f4-4424502aad7c" providerId="ADAL" clId="{E4D537D3-92FC-43AF-B88A-5764262B53C4}" dt="2026-01-06T02:19:55.241" v="12" actId="20577"/>
      <pc:docMkLst>
        <pc:docMk/>
      </pc:docMkLst>
      <pc:sldChg chg="modSp add mod">
        <pc:chgData name="髙井 良_20149" userId="be7760bc-e5f6-4064-b8f4-4424502aad7c" providerId="ADAL" clId="{E4D537D3-92FC-43AF-B88A-5764262B53C4}" dt="2026-01-06T02:19:50.057" v="9" actId="20577"/>
        <pc:sldMkLst>
          <pc:docMk/>
          <pc:sldMk cId="3768987426" sldId="2146848033"/>
        </pc:sldMkLst>
        <pc:spChg chg="mod">
          <ac:chgData name="髙井 良_20149" userId="be7760bc-e5f6-4064-b8f4-4424502aad7c" providerId="ADAL" clId="{E4D537D3-92FC-43AF-B88A-5764262B53C4}" dt="2026-01-06T02:19:50.057" v="9" actId="20577"/>
          <ac:spMkLst>
            <pc:docMk/>
            <pc:sldMk cId="3768987426" sldId="2146848033"/>
            <ac:spMk id="6" creationId="{23BF7EBA-DEB8-F3FA-BECD-A8D989352325}"/>
          </ac:spMkLst>
        </pc:spChg>
      </pc:sldChg>
      <pc:sldChg chg="addSp modSp mod">
        <pc:chgData name="髙井 良_20149" userId="be7760bc-e5f6-4064-b8f4-4424502aad7c" providerId="ADAL" clId="{E4D537D3-92FC-43AF-B88A-5764262B53C4}" dt="2026-01-06T02:19:30.832" v="2"/>
        <pc:sldMkLst>
          <pc:docMk/>
          <pc:sldMk cId="986725601" sldId="2146848063"/>
        </pc:sldMkLst>
        <pc:graphicFrameChg chg="add">
          <ac:chgData name="髙井 良_20149" userId="be7760bc-e5f6-4064-b8f4-4424502aad7c" providerId="ADAL" clId="{E4D537D3-92FC-43AF-B88A-5764262B53C4}" dt="2026-01-06T02:19:21.286" v="0"/>
          <ac:graphicFrameMkLst>
            <pc:docMk/>
            <pc:sldMk cId="986725601" sldId="2146848063"/>
            <ac:graphicFrameMk id="2" creationId="{EB46D8E8-9EA7-2063-FA8D-750AA5F810A5}"/>
          </ac:graphicFrameMkLst>
        </pc:graphicFrameChg>
        <pc:graphicFrameChg chg="mod modGraphic">
          <ac:chgData name="髙井 良_20149" userId="be7760bc-e5f6-4064-b8f4-4424502aad7c" providerId="ADAL" clId="{E4D537D3-92FC-43AF-B88A-5764262B53C4}" dt="2026-01-06T02:19:30.832" v="2"/>
          <ac:graphicFrameMkLst>
            <pc:docMk/>
            <pc:sldMk cId="986725601" sldId="2146848063"/>
            <ac:graphicFrameMk id="10" creationId="{14739A45-E43B-EF7F-A2A4-4EAB67ABE4ED}"/>
          </ac:graphicFrameMkLst>
        </pc:graphicFrameChg>
      </pc:sldChg>
      <pc:sldChg chg="modSp add mod">
        <pc:chgData name="髙井 良_20149" userId="be7760bc-e5f6-4064-b8f4-4424502aad7c" providerId="ADAL" clId="{E4D537D3-92FC-43AF-B88A-5764262B53C4}" dt="2026-01-06T02:19:55.241" v="12" actId="20577"/>
        <pc:sldMkLst>
          <pc:docMk/>
          <pc:sldMk cId="3541570950" sldId="2146848064"/>
        </pc:sldMkLst>
        <pc:spChg chg="mod">
          <ac:chgData name="髙井 良_20149" userId="be7760bc-e5f6-4064-b8f4-4424502aad7c" providerId="ADAL" clId="{E4D537D3-92FC-43AF-B88A-5764262B53C4}" dt="2026-01-06T02:19:55.241" v="12" actId="20577"/>
          <ac:spMkLst>
            <pc:docMk/>
            <pc:sldMk cId="3541570950" sldId="2146848064"/>
            <ac:spMk id="6" creationId="{23BF7EBA-DEB8-F3FA-BECD-A8D989352325}"/>
          </ac:spMkLst>
        </pc:spChg>
      </pc:sldChg>
    </pc:docChg>
  </pc:docChgLst>
  <pc:docChgLst>
    <pc:chgData name="和田 真澄" userId="qgmgzJz6Xtu4/V7g9m+LyP2GtA4OYgj+t6PlR/wpfEA=" providerId="None" clId="Web-{EB6F2584-6B55-4204-8AE1-2110CB8C1A7A}"/>
    <pc:docChg chg="modSld">
      <pc:chgData name="和田 真澄" userId="qgmgzJz6Xtu4/V7g9m+LyP2GtA4OYgj+t6PlR/wpfEA=" providerId="None" clId="Web-{EB6F2584-6B55-4204-8AE1-2110CB8C1A7A}" dt="2026-01-05T06:34:14.418" v="19" actId="20577"/>
      <pc:docMkLst>
        <pc:docMk/>
      </pc:docMkLst>
      <pc:sldChg chg="modSp">
        <pc:chgData name="和田 真澄" userId="qgmgzJz6Xtu4/V7g9m+LyP2GtA4OYgj+t6PlR/wpfEA=" providerId="None" clId="Web-{EB6F2584-6B55-4204-8AE1-2110CB8C1A7A}" dt="2026-01-05T06:34:03.949" v="17"/>
        <pc:sldMkLst>
          <pc:docMk/>
          <pc:sldMk cId="3098748527" sldId="2146847968"/>
        </pc:sldMkLst>
        <pc:graphicFrameChg chg="mod modGraphic">
          <ac:chgData name="和田 真澄" userId="qgmgzJz6Xtu4/V7g9m+LyP2GtA4OYgj+t6PlR/wpfEA=" providerId="None" clId="Web-{EB6F2584-6B55-4204-8AE1-2110CB8C1A7A}" dt="2026-01-05T06:34:03.949" v="17"/>
          <ac:graphicFrameMkLst>
            <pc:docMk/>
            <pc:sldMk cId="3098748527" sldId="2146847968"/>
            <ac:graphicFrameMk id="10" creationId="{C12D4E3C-945D-2ACA-45B0-C302624A2C96}"/>
          </ac:graphicFrameMkLst>
        </pc:graphicFrameChg>
      </pc:sldChg>
      <pc:sldChg chg="modSp">
        <pc:chgData name="和田 真澄" userId="qgmgzJz6Xtu4/V7g9m+LyP2GtA4OYgj+t6PlR/wpfEA=" providerId="None" clId="Web-{EB6F2584-6B55-4204-8AE1-2110CB8C1A7A}" dt="2026-01-05T06:34:14.418" v="19" actId="20577"/>
        <pc:sldMkLst>
          <pc:docMk/>
          <pc:sldMk cId="3404942120" sldId="2146848061"/>
        </pc:sldMkLst>
        <pc:spChg chg="mod">
          <ac:chgData name="和田 真澄" userId="qgmgzJz6Xtu4/V7g9m+LyP2GtA4OYgj+t6PlR/wpfEA=" providerId="None" clId="Web-{EB6F2584-6B55-4204-8AE1-2110CB8C1A7A}" dt="2026-01-05T06:34:14.418" v="19" actId="20577"/>
          <ac:spMkLst>
            <pc:docMk/>
            <pc:sldMk cId="3404942120" sldId="2146848061"/>
            <ac:spMk id="13" creationId="{26173F26-32E8-7BD0-4A1A-2A924DE48BD8}"/>
          </ac:spMkLst>
        </pc:spChg>
      </pc:sldChg>
    </pc:docChg>
  </pc:docChgLst>
  <pc:docChgLst>
    <pc:chgData name="和田 真澄" userId="qgmgzJz6Xtu4/V7g9m+LyP2GtA4OYgj+t6PlR/wpfEA=" providerId="None" clId="Web-{D54DCADE-5ED3-4541-9286-F30B6605D6FF}"/>
    <pc:docChg chg="modSld">
      <pc:chgData name="和田 真澄" userId="qgmgzJz6Xtu4/V7g9m+LyP2GtA4OYgj+t6PlR/wpfEA=" providerId="None" clId="Web-{D54DCADE-5ED3-4541-9286-F30B6605D6FF}" dt="2026-01-05T04:30:21.899" v="5"/>
      <pc:docMkLst>
        <pc:docMk/>
      </pc:docMkLst>
      <pc:sldChg chg="modSp">
        <pc:chgData name="和田 真澄" userId="qgmgzJz6Xtu4/V7g9m+LyP2GtA4OYgj+t6PlR/wpfEA=" providerId="None" clId="Web-{D54DCADE-5ED3-4541-9286-F30B6605D6FF}" dt="2026-01-05T04:30:21.899" v="5"/>
        <pc:sldMkLst>
          <pc:docMk/>
          <pc:sldMk cId="3098748527" sldId="2146847968"/>
        </pc:sldMkLst>
        <pc:graphicFrameChg chg="mod modGraphic">
          <ac:chgData name="和田 真澄" userId="qgmgzJz6Xtu4/V7g9m+LyP2GtA4OYgj+t6PlR/wpfEA=" providerId="None" clId="Web-{D54DCADE-5ED3-4541-9286-F30B6605D6FF}" dt="2026-01-05T04:30:21.899" v="5"/>
          <ac:graphicFrameMkLst>
            <pc:docMk/>
            <pc:sldMk cId="3098748527" sldId="2146847968"/>
            <ac:graphicFrameMk id="10" creationId="{C12D4E3C-945D-2ACA-45B0-C302624A2C9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2026/1/6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F16A8-7790-6306-440C-274ADF7CC4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1302CB-EAB6-FFDD-FED8-1F9009EE12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76D658B-FF4D-3834-D09E-53BDCE27120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DD9AFAE-AE6F-32A6-B7CE-27676896E380}"/>
              </a:ext>
            </a:extLst>
          </p:cNvPr>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03745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F9D06-D311-AAC7-D751-5926A713DBC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CE1236-4F14-00BF-7740-6F470F74CF3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20F5609-A667-8932-C704-3B5E9CA01BF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303CC49-1C53-A9C6-E465-6AD4BFA5BC1E}"/>
              </a:ext>
            </a:extLst>
          </p:cNvPr>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276505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806D2-19B5-C550-F92D-7EFD6DACAD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52625E-A449-DC65-D7CA-0E315AC7C25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DA8889B-CD59-85FA-E45A-6C1C7BFE241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7E14356-00D9-9629-AB2E-97F8AA1F912F}"/>
              </a:ext>
            </a:extLst>
          </p:cNvPr>
          <p:cNvSpPr>
            <a:spLocks noGrp="1"/>
          </p:cNvSpPr>
          <p:nvPr>
            <p:ph type="sldNum" sz="quarter" idx="5"/>
          </p:nvPr>
        </p:nvSpPr>
        <p:spPr/>
        <p:txBody>
          <a:bodyPr/>
          <a:lstStyle/>
          <a:p>
            <a:fld id="{170E2816-1C42-4A8F-8890-D40774E99B8A}" type="slidenum">
              <a:rPr kumimoji="1" lang="ja-JP" altLang="en-US" smtClean="0"/>
              <a:t>3</a:t>
            </a:fld>
            <a:endParaRPr kumimoji="1" lang="ja-JP" altLang="en-US"/>
          </a:p>
        </p:txBody>
      </p:sp>
    </p:spTree>
    <p:extLst>
      <p:ext uri="{BB962C8B-B14F-4D97-AF65-F5344CB8AC3E}">
        <p14:creationId xmlns:p14="http://schemas.microsoft.com/office/powerpoint/2010/main" val="70241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4</a:t>
            </a:fld>
            <a:endParaRPr kumimoji="1" lang="ja-JP" altLang="en-US"/>
          </a:p>
        </p:txBody>
      </p:sp>
    </p:spTree>
    <p:extLst>
      <p:ext uri="{BB962C8B-B14F-4D97-AF65-F5344CB8AC3E}">
        <p14:creationId xmlns:p14="http://schemas.microsoft.com/office/powerpoint/2010/main" val="202993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6</a:t>
            </a:fld>
            <a:endParaRPr kumimoji="1" lang="ja-JP" altLang="en-US"/>
          </a:p>
        </p:txBody>
      </p:sp>
    </p:spTree>
    <p:extLst>
      <p:ext uri="{BB962C8B-B14F-4D97-AF65-F5344CB8AC3E}">
        <p14:creationId xmlns:p14="http://schemas.microsoft.com/office/powerpoint/2010/main" val="246670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7</a:t>
            </a:fld>
            <a:endParaRPr kumimoji="1" lang="ja-JP" altLang="en-US"/>
          </a:p>
        </p:txBody>
      </p:sp>
    </p:spTree>
    <p:extLst>
      <p:ext uri="{BB962C8B-B14F-4D97-AF65-F5344CB8AC3E}">
        <p14:creationId xmlns:p14="http://schemas.microsoft.com/office/powerpoint/2010/main" val="422380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483604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2"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Smart</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Construction</a:t>
            </a:r>
            <a:r>
              <a:rPr lang="ja-JP" altLang="en-US" dirty="0">
                <a:latin typeface="小塚ゴシック Pr6N B"/>
                <a:ea typeface="小塚ゴシック Pr6N B"/>
                <a:cs typeface="Lucida Sans Unicode"/>
              </a:rPr>
              <a:t> </a:t>
            </a:r>
            <a:r>
              <a:rPr lang="en-US" altLang="ja-JP" dirty="0">
                <a:latin typeface="小塚ゴシック Pr6N B"/>
                <a:ea typeface="小塚ゴシック Pr6N B"/>
                <a:cs typeface="Lucida Sans Unicode"/>
              </a:rPr>
              <a:t>Groupware</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2026.1.13(</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B28A-50B1-1932-8375-68BB496501AF}"/>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C12D4E3C-945D-2ACA-45B0-C302624A2C96}"/>
              </a:ext>
            </a:extLst>
          </p:cNvPr>
          <p:cNvGraphicFramePr>
            <a:graphicFrameLocks noGrp="1"/>
          </p:cNvGraphicFramePr>
          <p:nvPr>
            <p:extLst>
              <p:ext uri="{D42A27DB-BD31-4B8C-83A1-F6EECF244321}">
                <p14:modId xmlns:p14="http://schemas.microsoft.com/office/powerpoint/2010/main" val="3546965458"/>
              </p:ext>
            </p:extLst>
          </p:nvPr>
        </p:nvGraphicFramePr>
        <p:xfrm>
          <a:off x="143996" y="1612659"/>
          <a:ext cx="11923057" cy="4413808"/>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ヘッダー</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ヘッダーに表示される機能が各タブで異なっていたため統一しました。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384207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フォルダ・ファイル一覧</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お気に入り</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a:ea typeface="Meiryo"/>
                        </a:rPr>
                        <a:t>機能改善です。</a:t>
                      </a:r>
                      <a:endParaRPr kumimoji="1" lang="en-US" altLang="ja-JP" sz="1100" b="0" dirty="0">
                        <a:solidFill>
                          <a:schemeClr val="tx1"/>
                        </a:solidFill>
                        <a:latin typeface="Meiryo"/>
                        <a:ea typeface="Meiryo"/>
                      </a:endParaRPr>
                    </a:p>
                    <a:p>
                      <a:pPr lvl="0" algn="l">
                        <a:lnSpc>
                          <a:spcPct val="100000"/>
                        </a:lnSpc>
                        <a:spcBef>
                          <a:spcPts val="0"/>
                        </a:spcBef>
                        <a:spcAft>
                          <a:spcPts val="0"/>
                        </a:spcAft>
                        <a:buNone/>
                      </a:pPr>
                      <a:r>
                        <a:rPr kumimoji="1" lang="ja-JP" altLang="en-US" sz="1100" b="0" dirty="0">
                          <a:solidFill>
                            <a:schemeClr val="tx1"/>
                          </a:solidFill>
                          <a:latin typeface="Meiryo"/>
                          <a:ea typeface="Meiryo"/>
                        </a:rPr>
                        <a:t>各行をホバーするとその他オプション「</a:t>
                      </a:r>
                      <a:r>
                        <a:rPr kumimoji="1" lang="en-US" altLang="ja-JP" sz="1100" b="0" dirty="0">
                          <a:solidFill>
                            <a:schemeClr val="tx1"/>
                          </a:solidFill>
                          <a:latin typeface="Meiryo"/>
                          <a:ea typeface="Meiryo"/>
                        </a:rPr>
                        <a:t>…</a:t>
                      </a:r>
                      <a:r>
                        <a:rPr kumimoji="1" lang="ja-JP" altLang="en-US" sz="1100" b="0" dirty="0">
                          <a:solidFill>
                            <a:schemeClr val="tx1"/>
                          </a:solidFill>
                          <a:latin typeface="Meiryo"/>
                          <a:ea typeface="Meiryo"/>
                        </a:rPr>
                        <a:t>」が表示され、右クリック</a:t>
                      </a:r>
                      <a:r>
                        <a:rPr lang="ja-JP" altLang="en-US" sz="1100" b="0" dirty="0">
                          <a:solidFill>
                            <a:schemeClr val="tx1"/>
                          </a:solidFill>
                          <a:latin typeface="Meiryo"/>
                          <a:ea typeface="Meiryo"/>
                        </a:rPr>
                        <a:t>か</a:t>
                      </a:r>
                      <a:r>
                        <a:rPr kumimoji="1" lang="ja-JP" altLang="en-US" sz="1100" b="0" dirty="0">
                          <a:solidFill>
                            <a:schemeClr val="tx1"/>
                          </a:solidFill>
                          <a:latin typeface="Meiryo"/>
                          <a:ea typeface="Meiryo"/>
                        </a:rPr>
                        <a:t>らのコンテキストメニューと同様に、フォルダ、ファイルを操作することができるようになりました。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967714"/>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3</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b="0" kern="1200" dirty="0">
                          <a:solidFill>
                            <a:schemeClr val="tx1"/>
                          </a:solidFill>
                          <a:latin typeface="Meiryo" panose="020B0604030504040204" pitchFamily="34" charset="-128"/>
                          <a:ea typeface="Meiryo" panose="020B0604030504040204" pitchFamily="34" charset="-128"/>
                          <a:cs typeface="+mn-cs"/>
                        </a:rPr>
                        <a:t>Office</a:t>
                      </a:r>
                      <a:r>
                        <a:rPr kumimoji="1" lang="ja-JP" altLang="en-US" sz="1300" b="0" kern="1200" dirty="0">
                          <a:solidFill>
                            <a:schemeClr val="tx1"/>
                          </a:solidFill>
                          <a:latin typeface="Meiryo" panose="020B0604030504040204" pitchFamily="34" charset="-128"/>
                          <a:ea typeface="Meiryo" panose="020B0604030504040204" pitchFamily="34" charset="-128"/>
                          <a:cs typeface="+mn-cs"/>
                        </a:rPr>
                        <a:t>ファイル表示</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b="1" i="0" u="none" strike="noStrike" noProof="0" dirty="0">
                          <a:solidFill>
                            <a:schemeClr val="tx1"/>
                          </a:solidFill>
                          <a:latin typeface="Meiryo"/>
                          <a:ea typeface="Meiryo"/>
                        </a:rPr>
                        <a:t>新機能追加です。</a:t>
                      </a:r>
                      <a:endParaRPr lang="ja-JP" altLang="en-US" sz="1100" b="0" dirty="0">
                        <a:solidFill>
                          <a:schemeClr val="tx1"/>
                        </a:solidFill>
                        <a:latin typeface="Meiryo"/>
                        <a:ea typeface="Meiryo"/>
                      </a:endParaRPr>
                    </a:p>
                    <a:p>
                      <a:pPr marL="0" marR="0" indent="0" algn="l" rtl="0" eaLnBrk="1" fontAlgn="auto" latinLnBrk="0" hangingPunct="1">
                        <a:lnSpc>
                          <a:spcPct val="100000"/>
                        </a:lnSpc>
                        <a:spcBef>
                          <a:spcPts val="0"/>
                        </a:spcBef>
                        <a:spcAft>
                          <a:spcPts val="0"/>
                        </a:spcAft>
                        <a:buClrTx/>
                        <a:buSzTx/>
                        <a:buNone/>
                      </a:pPr>
                      <a:r>
                        <a:rPr kumimoji="1" lang="en-US" altLang="ja-JP" sz="1100" b="0" dirty="0">
                          <a:solidFill>
                            <a:schemeClr val="tx1"/>
                          </a:solidFill>
                          <a:latin typeface="Meiryo"/>
                          <a:ea typeface="Meiryo"/>
                        </a:rPr>
                        <a:t>Office</a:t>
                      </a:r>
                      <a:r>
                        <a:rPr kumimoji="1" lang="ja-JP" altLang="en-US" sz="1100" b="0" dirty="0">
                          <a:solidFill>
                            <a:schemeClr val="tx1"/>
                          </a:solidFill>
                          <a:latin typeface="Meiryo"/>
                          <a:ea typeface="Meiryo"/>
                        </a:rPr>
                        <a:t>ファイルの編集機能が実装されました。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4</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添付ファイル関連</a:t>
                      </a:r>
                      <a:endParaRPr kumimoji="1" lang="zh-TW" altLang="en-US"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添付ファイルアップロード時にサイズ上限、および、同時アップロー</a:t>
                      </a:r>
                      <a:r>
                        <a:rPr lang="ja-JP" altLang="en-US" sz="1100" b="0" dirty="0">
                          <a:solidFill>
                            <a:schemeClr val="tx1"/>
                          </a:solidFill>
                          <a:latin typeface="Meiryo"/>
                          <a:ea typeface="Meiryo"/>
                        </a:rPr>
                        <a:t>ド</a:t>
                      </a:r>
                      <a:r>
                        <a:rPr kumimoji="1" lang="ja-JP" altLang="en-US" sz="1100" b="0" dirty="0">
                          <a:solidFill>
                            <a:schemeClr val="tx1"/>
                          </a:solidFill>
                          <a:latin typeface="Meiryo"/>
                          <a:ea typeface="Meiryo"/>
                        </a:rPr>
                        <a:t>上限を設けました。</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ja-JP" altLang="en-US" sz="1100" b="0">
                          <a:solidFill>
                            <a:schemeClr val="tx1"/>
                          </a:solidFill>
                          <a:latin typeface="Meiryo"/>
                          <a:ea typeface="Meiryo"/>
                        </a:rPr>
                        <a:t>サイズ上限：</a:t>
                      </a:r>
                      <a:r>
                        <a:rPr kumimoji="1" lang="en-US" altLang="ja-JP" sz="1100" b="0">
                          <a:solidFill>
                            <a:schemeClr val="tx1"/>
                          </a:solidFill>
                          <a:latin typeface="Meiryo"/>
                          <a:ea typeface="Meiryo"/>
                        </a:rPr>
                        <a:t>50GB</a:t>
                      </a:r>
                      <a:endParaRPr lang="en-US" altLang="ja-JP" sz="1100" b="0">
                        <a:solidFill>
                          <a:schemeClr val="tx1"/>
                        </a:solidFill>
                        <a:latin typeface="Meiryo"/>
                        <a:ea typeface="Meiryo"/>
                      </a:endParaRPr>
                    </a:p>
                    <a:p>
                      <a:pPr marL="0" marR="0" lvl="0" indent="0" algn="l">
                        <a:lnSpc>
                          <a:spcPct val="100000"/>
                        </a:lnSpc>
                        <a:spcBef>
                          <a:spcPts val="0"/>
                        </a:spcBef>
                        <a:spcAft>
                          <a:spcPts val="0"/>
                        </a:spcAft>
                        <a:buClrTx/>
                        <a:buSzTx/>
                        <a:buFont typeface="Arial" panose="020B0604020202020204" pitchFamily="34" charset="0"/>
                        <a:buNone/>
                      </a:pPr>
                      <a:r>
                        <a:rPr kumimoji="1" lang="ja-JP" altLang="en-US" sz="1100" b="0">
                          <a:solidFill>
                            <a:schemeClr val="tx1"/>
                          </a:solidFill>
                          <a:latin typeface="Meiryo"/>
                          <a:ea typeface="Meiryo"/>
                        </a:rPr>
                        <a:t>同時アップロード数：</a:t>
                      </a:r>
                      <a:r>
                        <a:rPr kumimoji="1" lang="en-US" altLang="ja-JP" sz="1100" b="0" dirty="0">
                          <a:solidFill>
                            <a:schemeClr val="tx1"/>
                          </a:solidFill>
                          <a:latin typeface="Meiryo"/>
                          <a:ea typeface="Meiryo"/>
                        </a:rPr>
                        <a:t>10</a:t>
                      </a:r>
                      <a:r>
                        <a:rPr kumimoji="1" lang="ja-JP" altLang="en-US" sz="1100" b="0">
                          <a:solidFill>
                            <a:schemeClr val="tx1"/>
                          </a:solidFill>
                          <a:latin typeface="Meiryo"/>
                          <a:ea typeface="Meiryo"/>
                        </a:rPr>
                        <a:t>ファイル</a:t>
                      </a:r>
                      <a:endParaRPr kumimoji="1" lang="en-US" altLang="ja-JP" sz="1100" b="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8594914"/>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5</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フォルダ・ファイル一覧</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ファイルの問題によりセキュリティで弾かれている場合に、表示され</a:t>
                      </a:r>
                      <a:r>
                        <a:rPr lang="ja-JP" altLang="en-US" sz="1100" b="0" dirty="0">
                          <a:solidFill>
                            <a:schemeClr val="tx1"/>
                          </a:solidFill>
                          <a:latin typeface="Meiryo"/>
                          <a:ea typeface="Meiryo"/>
                        </a:rPr>
                        <a:t>る</a:t>
                      </a:r>
                      <a:r>
                        <a:rPr kumimoji="1" lang="ja-JP" altLang="en-US" sz="1100" b="0" dirty="0">
                          <a:solidFill>
                            <a:schemeClr val="tx1"/>
                          </a:solidFill>
                          <a:latin typeface="Meiryo"/>
                          <a:ea typeface="Meiryo"/>
                        </a:rPr>
                        <a:t>メッセージが分かりにくかったため、「セキュリティ上の問題により、このファイルはアップロードできません。」のメッセージを表示するようにしました。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496320"/>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6</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掲示板一括管理</a:t>
                      </a:r>
                      <a:endParaRPr kumimoji="1" lang="zh-TW" altLang="en-US"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画面表示時に掲示板情報が表示されなかったため修正しました。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6422044"/>
                  </a:ext>
                </a:extLst>
              </a:tr>
            </a:tbl>
          </a:graphicData>
        </a:graphic>
      </p:graphicFrame>
      <p:sp>
        <p:nvSpPr>
          <p:cNvPr id="4" name="テキスト ボックス 3">
            <a:extLst>
              <a:ext uri="{FF2B5EF4-FFF2-40B4-BE49-F238E27FC236}">
                <a16:creationId xmlns:a16="http://schemas.microsoft.com/office/drawing/2014/main" id="{79FC56AD-8327-AB87-7474-74E2099313D9}"/>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D488F41-3E33-AE77-95FA-CEE1A3DAC29B}"/>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1</a:t>
            </a:r>
            <a:r>
              <a:rPr lang="ja-JP" altLang="en-US" b="1" u="sng" dirty="0">
                <a:latin typeface="Meiryo"/>
                <a:ea typeface="Meiryo"/>
              </a:rPr>
              <a:t>月</a:t>
            </a:r>
            <a:r>
              <a:rPr lang="en-US" altLang="ja-JP" b="1" u="sng" dirty="0">
                <a:latin typeface="Meiryo"/>
                <a:ea typeface="Meiryo"/>
              </a:rPr>
              <a:t>13</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9A5A4111-5371-DC88-7CE0-F67D1BEC8034}"/>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3098748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11D4C-6D43-2DAA-5B96-E2D89A39517E}"/>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0ABD8066-249B-C155-3497-F579092E52B0}"/>
              </a:ext>
            </a:extLst>
          </p:cNvPr>
          <p:cNvGraphicFramePr>
            <a:graphicFrameLocks noGrp="1"/>
          </p:cNvGraphicFramePr>
          <p:nvPr>
            <p:extLst>
              <p:ext uri="{D42A27DB-BD31-4B8C-83A1-F6EECF244321}">
                <p14:modId xmlns:p14="http://schemas.microsoft.com/office/powerpoint/2010/main" val="3774548955"/>
              </p:ext>
            </p:extLst>
          </p:nvPr>
        </p:nvGraphicFramePr>
        <p:xfrm>
          <a:off x="143996" y="1612659"/>
          <a:ext cx="11923057" cy="3341883"/>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7</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ビューアー画面</a:t>
                      </a:r>
                      <a:endParaRPr kumimoji="1" lang="zh-TW" altLang="en-US"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a:ea typeface="Meiryo"/>
                        </a:rPr>
                        <a:t>意図せずに表示されていたメンバータブを非表示にし、関連ファイルタブを追加しました。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0993094"/>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8</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メンバー招待</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a:ea typeface="Meiryo"/>
                        </a:rPr>
                        <a:t>メンバー招待時の制約を一部見直しました。</a:t>
                      </a:r>
                      <a:endParaRPr kumimoji="1" lang="en-US" altLang="ja-JP" sz="1100" b="0"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dirty="0">
                          <a:solidFill>
                            <a:schemeClr val="tx1"/>
                          </a:solidFill>
                          <a:latin typeface="Meiryo"/>
                          <a:ea typeface="Meiryo"/>
                        </a:rPr>
                        <a:t>※Groupware</a:t>
                      </a:r>
                      <a:r>
                        <a:rPr kumimoji="1" lang="ja-JP" altLang="en-US" sz="1100" b="0" dirty="0">
                          <a:solidFill>
                            <a:schemeClr val="tx1"/>
                          </a:solidFill>
                          <a:latin typeface="Meiryo"/>
                          <a:ea typeface="Meiryo"/>
                        </a:rPr>
                        <a:t>と</a:t>
                      </a:r>
                      <a:r>
                        <a:rPr kumimoji="1" lang="en-US" altLang="ja-JP" sz="1100" b="0" dirty="0">
                          <a:solidFill>
                            <a:schemeClr val="tx1"/>
                          </a:solidFill>
                          <a:latin typeface="Meiryo"/>
                          <a:ea typeface="Meiryo"/>
                        </a:rPr>
                        <a:t>PF</a:t>
                      </a:r>
                      <a:r>
                        <a:rPr kumimoji="1" lang="ja-JP" altLang="en-US" sz="1100" b="0" dirty="0">
                          <a:solidFill>
                            <a:schemeClr val="tx1"/>
                          </a:solidFill>
                          <a:latin typeface="Meiryo"/>
                          <a:ea typeface="Meiryo"/>
                        </a:rPr>
                        <a:t>で整合性が取れるように修正。</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967714"/>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9</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ビデオ通話</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0" dirty="0">
                          <a:solidFill>
                            <a:schemeClr val="tx1"/>
                          </a:solidFill>
                          <a:latin typeface="Meiryo"/>
                          <a:ea typeface="Meiryo"/>
                        </a:rPr>
                        <a:t>ビデオ通話タブ表示のみ、現場アイコンやお気に入りアイコンが表示されていなかったため修正しました。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299006"/>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10</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ビデオ通話</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0" dirty="0">
                          <a:solidFill>
                            <a:schemeClr val="tx1"/>
                          </a:solidFill>
                          <a:latin typeface="Meiryo"/>
                          <a:ea typeface="Meiryo"/>
                        </a:rPr>
                        <a:t>電子小黒板を複製し、編集しようとした場合に、サムネイル画像が正しく表示されていなかったため修正しました。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563646"/>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ビデオ通話</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1" dirty="0">
                          <a:solidFill>
                            <a:schemeClr val="tx1"/>
                          </a:solidFill>
                          <a:latin typeface="Meiryo"/>
                          <a:ea typeface="Meiryo"/>
                        </a:rPr>
                        <a:t>不具合修正です。</a:t>
                      </a:r>
                      <a:endParaRPr kumimoji="1" lang="en-US" altLang="ja-JP" sz="1100" b="1"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b="0" dirty="0">
                          <a:solidFill>
                            <a:schemeClr val="tx1"/>
                          </a:solidFill>
                          <a:latin typeface="Meiryo"/>
                          <a:ea typeface="Meiryo"/>
                        </a:rPr>
                        <a:t>複製した電子小黒板を編集すると、ファイルの拡張子が重複して作成される不具合を修正しました。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9069003"/>
                  </a:ext>
                </a:extLst>
              </a:tr>
            </a:tbl>
          </a:graphicData>
        </a:graphic>
      </p:graphicFrame>
      <p:sp>
        <p:nvSpPr>
          <p:cNvPr id="4" name="テキスト ボックス 3">
            <a:extLst>
              <a:ext uri="{FF2B5EF4-FFF2-40B4-BE49-F238E27FC236}">
                <a16:creationId xmlns:a16="http://schemas.microsoft.com/office/drawing/2014/main" id="{70816F7B-F153-9D42-495E-C622028D5C76}"/>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50E75267-4746-4B7A-D11B-744724BC63F7}"/>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1</a:t>
            </a:r>
            <a:r>
              <a:rPr lang="ja-JP" altLang="en-US" b="1" u="sng" dirty="0">
                <a:latin typeface="Meiryo"/>
                <a:ea typeface="Meiryo"/>
              </a:rPr>
              <a:t>月</a:t>
            </a:r>
            <a:r>
              <a:rPr lang="en-US" altLang="ja-JP" b="1" u="sng" dirty="0">
                <a:latin typeface="Meiryo"/>
                <a:ea typeface="Meiryo"/>
              </a:rPr>
              <a:t>13</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93CB609E-A8F5-49AE-5128-DA25DB686D0D}"/>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64744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9907-A66B-1D4A-D073-D495AD938E60}"/>
            </a:ext>
          </a:extLst>
        </p:cNvPr>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14739A45-E43B-EF7F-A2A4-4EAB67ABE4ED}"/>
              </a:ext>
            </a:extLst>
          </p:cNvPr>
          <p:cNvGraphicFramePr>
            <a:graphicFrameLocks noGrp="1"/>
          </p:cNvGraphicFramePr>
          <p:nvPr>
            <p:extLst>
              <p:ext uri="{D42A27DB-BD31-4B8C-83A1-F6EECF244321}">
                <p14:modId xmlns:p14="http://schemas.microsoft.com/office/powerpoint/2010/main" val="1532269082"/>
              </p:ext>
            </p:extLst>
          </p:nvPr>
        </p:nvGraphicFramePr>
        <p:xfrm>
          <a:off x="143996" y="1612659"/>
          <a:ext cx="11923057" cy="3000695"/>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442565">
                  <a:extLst>
                    <a:ext uri="{9D8B030D-6E8A-4147-A177-3AD203B41FA5}">
                      <a16:colId xmlns:a16="http://schemas.microsoft.com/office/drawing/2014/main" val="134053511"/>
                    </a:ext>
                  </a:extLst>
                </a:gridCol>
                <a:gridCol w="4770023">
                  <a:extLst>
                    <a:ext uri="{9D8B030D-6E8A-4147-A177-3AD203B41FA5}">
                      <a16:colId xmlns:a16="http://schemas.microsoft.com/office/drawing/2014/main" val="3343669445"/>
                    </a:ext>
                  </a:extLst>
                </a:gridCol>
                <a:gridCol w="4130787">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300" b="0" kern="1200" dirty="0">
                          <a:solidFill>
                            <a:schemeClr val="tx1"/>
                          </a:solidFill>
                          <a:latin typeface="Meiryo" panose="020B0604030504040204" pitchFamily="34" charset="-128"/>
                          <a:ea typeface="Meiryo" panose="020B0604030504040204" pitchFamily="34" charset="-128"/>
                          <a:cs typeface="+mn-cs"/>
                        </a:rPr>
                        <a:t>UI</a:t>
                      </a:r>
                      <a:r>
                        <a:rPr kumimoji="1" lang="ja-JP" altLang="en-US" sz="1300" b="0" kern="1200" dirty="0">
                          <a:solidFill>
                            <a:schemeClr val="tx1"/>
                          </a:solidFill>
                          <a:latin typeface="Meiryo" panose="020B0604030504040204" pitchFamily="34" charset="-128"/>
                          <a:ea typeface="Meiryo" panose="020B0604030504040204" pitchFamily="34" charset="-128"/>
                          <a:cs typeface="+mn-cs"/>
                        </a:rPr>
                        <a:t>改善</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a:ea typeface="Meiryo"/>
                        </a:rPr>
                        <a:t>機能改善です。</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ホーム画面の最近閲覧したファイルをホバーすると表示される透過グレー機能を削除しました。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ホバーアニメーションの表示間隔を調整しました。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現場</a:t>
                      </a:r>
                      <a:r>
                        <a:rPr kumimoji="1" lang="en-US" altLang="ja-JP" sz="1100" b="0" dirty="0">
                          <a:solidFill>
                            <a:schemeClr val="tx1"/>
                          </a:solidFill>
                          <a:latin typeface="Meiryo"/>
                          <a:ea typeface="Meiryo"/>
                        </a:rPr>
                        <a:t>/</a:t>
                      </a:r>
                      <a:r>
                        <a:rPr kumimoji="1" lang="ja-JP" altLang="en-US" sz="1100" b="0" dirty="0">
                          <a:solidFill>
                            <a:schemeClr val="tx1"/>
                          </a:solidFill>
                          <a:latin typeface="Meiryo"/>
                          <a:ea typeface="Meiryo"/>
                        </a:rPr>
                        <a:t>グループカードのステータスタグや「→」の</a:t>
                      </a:r>
                      <a:r>
                        <a:rPr kumimoji="1" lang="en-US" altLang="ja-JP" sz="1100" b="0" dirty="0">
                          <a:solidFill>
                            <a:schemeClr val="tx1"/>
                          </a:solidFill>
                          <a:latin typeface="Meiryo"/>
                          <a:ea typeface="Meiryo"/>
                        </a:rPr>
                        <a:t>UI</a:t>
                      </a:r>
                      <a:r>
                        <a:rPr kumimoji="1" lang="ja-JP" altLang="en-US" sz="1100" b="0" dirty="0">
                          <a:solidFill>
                            <a:schemeClr val="tx1"/>
                          </a:solidFill>
                          <a:latin typeface="Meiryo"/>
                          <a:ea typeface="Meiryo"/>
                        </a:rPr>
                        <a:t>を調整しました。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ホーム画面のカード同士の表示間隔が開かないように調整しました。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掲示板のステータスタグの</a:t>
                      </a:r>
                      <a:r>
                        <a:rPr kumimoji="1" lang="en-US" altLang="ja-JP" sz="1100" b="0" dirty="0">
                          <a:solidFill>
                            <a:schemeClr val="tx1"/>
                          </a:solidFill>
                          <a:latin typeface="Meiryo"/>
                          <a:ea typeface="Meiryo"/>
                        </a:rPr>
                        <a:t>UI</a:t>
                      </a:r>
                      <a:r>
                        <a:rPr kumimoji="1" lang="ja-JP" altLang="en-US" sz="1100" b="0" dirty="0">
                          <a:solidFill>
                            <a:schemeClr val="tx1"/>
                          </a:solidFill>
                          <a:latin typeface="Meiryo"/>
                          <a:ea typeface="Meiryo"/>
                        </a:rPr>
                        <a:t>を調整しました。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ファイルタブ以外のタブにて、ヘッダーが固定されていなかったため固定しました。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ページ全体でのスクロールができないよう制御しました。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ja-JP" altLang="en-US" sz="1100" b="0" dirty="0">
                          <a:solidFill>
                            <a:schemeClr val="tx1"/>
                          </a:solidFill>
                          <a:latin typeface="Meiryo"/>
                          <a:ea typeface="Meiryo"/>
                        </a:rPr>
                        <a:t>ホーム画面が横にスクロールできないように調整しました。</a:t>
                      </a:r>
                      <a:endParaRPr kumimoji="1" lang="en-US" altLang="ja-JP" sz="1100" b="0" dirty="0">
                        <a:solidFill>
                          <a:schemeClr val="tx1"/>
                        </a:solidFill>
                        <a:latin typeface="Meiryo"/>
                        <a:ea typeface="Meiryo"/>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1100" b="0" dirty="0">
                          <a:solidFill>
                            <a:schemeClr val="tx1"/>
                          </a:solidFill>
                          <a:latin typeface="Meiryo"/>
                          <a:ea typeface="Meiryo"/>
                        </a:rPr>
                        <a:t>Office</a:t>
                      </a:r>
                      <a:r>
                        <a:rPr kumimoji="1" lang="ja-JP" altLang="en-US" sz="1100" b="0" dirty="0">
                          <a:solidFill>
                            <a:schemeClr val="tx1"/>
                          </a:solidFill>
                          <a:latin typeface="Meiryo"/>
                          <a:ea typeface="Meiryo"/>
                        </a:rPr>
                        <a:t>ファイル表示時の</a:t>
                      </a:r>
                      <a:r>
                        <a:rPr kumimoji="1" lang="en-US" altLang="ja-JP" sz="1100" b="0" dirty="0">
                          <a:solidFill>
                            <a:schemeClr val="tx1"/>
                          </a:solidFill>
                          <a:latin typeface="Meiryo"/>
                          <a:ea typeface="Meiryo"/>
                        </a:rPr>
                        <a:t>UI</a:t>
                      </a:r>
                      <a:r>
                        <a:rPr kumimoji="1" lang="ja-JP" altLang="en-US" sz="1100" b="0" dirty="0">
                          <a:solidFill>
                            <a:schemeClr val="tx1"/>
                          </a:solidFill>
                          <a:latin typeface="Meiryo"/>
                          <a:ea typeface="Meiryo"/>
                        </a:rPr>
                        <a:t>を一部調整しました。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左記のとおり。</a:t>
                      </a:r>
                      <a:endParaRPr kumimoji="1" lang="en-US" altLang="ja-JP" sz="1100" b="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6714261"/>
                  </a:ext>
                </a:extLst>
              </a:tr>
              <a:tr h="609843">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13</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b="0" kern="1200" dirty="0">
                          <a:solidFill>
                            <a:schemeClr val="tx1"/>
                          </a:solidFill>
                          <a:latin typeface="Meiryo" panose="020B0604030504040204" pitchFamily="34" charset="-128"/>
                          <a:ea typeface="Meiryo" panose="020B0604030504040204" pitchFamily="34" charset="-128"/>
                          <a:cs typeface="+mn-cs"/>
                        </a:rPr>
                        <a:t>点群編集</a:t>
                      </a:r>
                      <a:r>
                        <a:rPr kumimoji="1" lang="en-US" altLang="ja-JP" sz="1300" b="0" kern="1200" dirty="0">
                          <a:solidFill>
                            <a:schemeClr val="tx1"/>
                          </a:solidFill>
                          <a:latin typeface="Meiryo" panose="020B0604030504040204" pitchFamily="34" charset="-128"/>
                          <a:ea typeface="Meiryo" panose="020B0604030504040204" pitchFamily="34" charset="-128"/>
                          <a:cs typeface="+mn-cs"/>
                        </a:rPr>
                        <a:t> - </a:t>
                      </a:r>
                      <a:r>
                        <a:rPr kumimoji="1" lang="ja-JP" altLang="en-US" sz="1300" b="0" kern="1200" dirty="0">
                          <a:solidFill>
                            <a:schemeClr val="tx1"/>
                          </a:solidFill>
                          <a:latin typeface="Meiryo" panose="020B0604030504040204" pitchFamily="34" charset="-128"/>
                          <a:ea typeface="Meiryo" panose="020B0604030504040204" pitchFamily="34" charset="-128"/>
                          <a:cs typeface="+mn-cs"/>
                        </a:rPr>
                        <a:t>基本機能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a:ea typeface="Meiryo"/>
                        </a:rPr>
                        <a:t>機能改善です。</a:t>
                      </a:r>
                      <a:endParaRPr kumimoji="1" lang="en-US" altLang="ja-JP" sz="1100" b="1" dirty="0">
                        <a:solidFill>
                          <a:schemeClr val="tx1"/>
                        </a:solidFill>
                        <a:latin typeface="Meiryo"/>
                        <a:ea typeface="Meiry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a:ea typeface="Meiryo"/>
                        </a:rPr>
                        <a:t>レイヤー毎にコンテキストメニューを整理し統一性を持たせました。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次ページ以降の説明を参照ください。</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265108"/>
                  </a:ext>
                </a:extLst>
              </a:tr>
            </a:tbl>
          </a:graphicData>
        </a:graphic>
      </p:graphicFrame>
      <p:sp>
        <p:nvSpPr>
          <p:cNvPr id="4" name="テキスト ボックス 3">
            <a:extLst>
              <a:ext uri="{FF2B5EF4-FFF2-40B4-BE49-F238E27FC236}">
                <a16:creationId xmlns:a16="http://schemas.microsoft.com/office/drawing/2014/main" id="{CA33CB30-1260-5717-BA6D-E8A9B17A2F89}"/>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eiryo" panose="020B0604030504040204" pitchFamily="34" charset="-128"/>
                <a:ea typeface="Meiryo" panose="020B0604030504040204" pitchFamily="34" charset="-128"/>
              </a:rPr>
              <a:t>Smart Construction Groupware</a:t>
            </a:r>
            <a:r>
              <a:rPr kumimoji="1" lang="ja-JP" altLang="en-US" dirty="0">
                <a:latin typeface="Meiryo" panose="020B0604030504040204" pitchFamily="34" charset="-128"/>
                <a:ea typeface="Meiryo" panose="020B0604030504040204" pitchFamily="34" charset="-128"/>
              </a:rPr>
              <a:t>のアップデートについて、以下の日程・内容にてリリースを致します。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2A768CC5-99B9-B902-669F-C78095E593C3}"/>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リリース作業日程：日本時間　</a:t>
            </a:r>
            <a:r>
              <a:rPr lang="en-US" altLang="ja-JP" b="1" u="sng" dirty="0">
                <a:latin typeface="Meiryo"/>
                <a:ea typeface="Meiryo"/>
              </a:rPr>
              <a:t>1</a:t>
            </a:r>
            <a:r>
              <a:rPr lang="ja-JP" altLang="en-US" b="1" u="sng" dirty="0">
                <a:latin typeface="Meiryo"/>
                <a:ea typeface="Meiryo"/>
              </a:rPr>
              <a:t>月</a:t>
            </a:r>
            <a:r>
              <a:rPr lang="en-US" altLang="ja-JP" b="1" u="sng" dirty="0">
                <a:latin typeface="Meiryo"/>
                <a:ea typeface="Meiryo"/>
              </a:rPr>
              <a:t>13</a:t>
            </a:r>
            <a:r>
              <a:rPr lang="ja-JP" altLang="en-US" b="1" u="sng" dirty="0">
                <a:latin typeface="Meiryo"/>
                <a:ea typeface="Meiryo"/>
              </a:rPr>
              <a:t>日</a:t>
            </a:r>
            <a:r>
              <a:rPr lang="en-US" altLang="ja-JP" b="1" u="sng" dirty="0">
                <a:latin typeface="Meiryo"/>
                <a:ea typeface="Meiryo"/>
              </a:rPr>
              <a:t>(</a:t>
            </a:r>
            <a:r>
              <a:rPr lang="ja-JP" altLang="en-US" b="1" u="sng" dirty="0">
                <a:latin typeface="Meiryo"/>
                <a:ea typeface="Meiryo"/>
              </a:rPr>
              <a:t>火</a:t>
            </a:r>
            <a:r>
              <a:rPr lang="en-US" altLang="ja-JP" b="1" u="sng" dirty="0">
                <a:latin typeface="Meiryo"/>
                <a:ea typeface="Meiryo"/>
              </a:rPr>
              <a:t>)(</a:t>
            </a:r>
            <a:r>
              <a:rPr lang="ja-JP" altLang="en-US" b="1" u="sng" dirty="0">
                <a:latin typeface="Meiryo"/>
                <a:ea typeface="Meiryo"/>
              </a:rPr>
              <a:t>予定</a:t>
            </a:r>
            <a:r>
              <a:rPr lang="en-US" altLang="ja-JP" b="1" u="sng" dirty="0">
                <a:latin typeface="Meiryo"/>
                <a:ea typeface="Meiryo"/>
              </a:rPr>
              <a:t>)</a:t>
            </a:r>
            <a:r>
              <a:rPr lang="ja-JP" altLang="en-US" b="1" u="sng" dirty="0">
                <a:latin typeface="Meiryo"/>
                <a:ea typeface="Meiryo"/>
              </a:rPr>
              <a:t>　1</a:t>
            </a:r>
            <a:r>
              <a:rPr lang="en-US" altLang="ja-JP" b="1" u="sng" dirty="0">
                <a:latin typeface="Meiryo"/>
                <a:ea typeface="Meiryo"/>
              </a:rPr>
              <a:t>9:00</a:t>
            </a:r>
            <a:r>
              <a:rPr lang="ja-JP" altLang="en-US" b="1" u="sng" dirty="0">
                <a:latin typeface="Meiryo"/>
                <a:ea typeface="Meiryo"/>
              </a:rPr>
              <a:t>～</a:t>
            </a:r>
            <a:r>
              <a:rPr lang="en-US" altLang="ja-JP" b="1" u="sng" dirty="0">
                <a:latin typeface="Meiryo"/>
                <a:ea typeface="Meiryo"/>
              </a:rPr>
              <a:t>22:00</a:t>
            </a:r>
          </a:p>
        </p:txBody>
      </p:sp>
      <p:sp>
        <p:nvSpPr>
          <p:cNvPr id="6" name="テキスト プレースホルダー 1">
            <a:extLst>
              <a:ext uri="{FF2B5EF4-FFF2-40B4-BE49-F238E27FC236}">
                <a16:creationId xmlns:a16="http://schemas.microsoft.com/office/drawing/2014/main" id="{59677E3D-B5B9-02F9-73B9-0AAD61BA164C}"/>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98672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F167-12AF-6C01-32AF-F3647254E215}"/>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AB2D39E3-97E7-1D24-3D7F-E7556A74BBDC}"/>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a:t>
            </a:r>
            <a:r>
              <a:rPr lang="ja-JP" altLang="en-US" dirty="0"/>
              <a:t>２</a:t>
            </a:r>
          </a:p>
        </p:txBody>
      </p:sp>
      <p:sp>
        <p:nvSpPr>
          <p:cNvPr id="8" name="テキスト ボックス 7">
            <a:extLst>
              <a:ext uri="{FF2B5EF4-FFF2-40B4-BE49-F238E27FC236}">
                <a16:creationId xmlns:a16="http://schemas.microsoft.com/office/drawing/2014/main" id="{CBF8F0A4-37B9-B9A8-1B10-532C0AE768CD}"/>
              </a:ext>
            </a:extLst>
          </p:cNvPr>
          <p:cNvSpPr txBox="1"/>
          <p:nvPr/>
        </p:nvSpPr>
        <p:spPr>
          <a:xfrm>
            <a:off x="261550" y="764722"/>
            <a:ext cx="11663750" cy="738664"/>
          </a:xfrm>
          <a:prstGeom prst="rect">
            <a:avLst/>
          </a:prstGeom>
          <a:noFill/>
        </p:spPr>
        <p:txBody>
          <a:bodyPr wrap="square">
            <a:spAutoFit/>
          </a:bodyPr>
          <a:lstStyle/>
          <a:p>
            <a:r>
              <a:rPr lang="en-US" altLang="ja-JP" sz="1400" u="sng" dirty="0">
                <a:solidFill>
                  <a:srgbClr val="1D1C1D"/>
                </a:solidFill>
                <a:latin typeface="Meiryo" panose="020B0604030504040204" pitchFamily="34" charset="-128"/>
                <a:ea typeface="Meiryo" panose="020B0604030504040204" pitchFamily="34" charset="-128"/>
              </a:rPr>
              <a:t>No2</a:t>
            </a:r>
          </a:p>
          <a:p>
            <a:pPr marL="171450" indent="-171450">
              <a:buFont typeface="Arial" panose="020B0604020202020204" pitchFamily="34" charset="0"/>
              <a:buChar char="•"/>
            </a:pPr>
            <a:r>
              <a:rPr kumimoji="1" lang="ja-JP" altLang="en-US" sz="1400" dirty="0">
                <a:latin typeface="Meiryo"/>
                <a:ea typeface="Meiryo"/>
              </a:rPr>
              <a:t>各行をホバーするとその他オプション「</a:t>
            </a:r>
            <a:r>
              <a:rPr kumimoji="1" lang="en-US" altLang="ja-JP" sz="1400" dirty="0">
                <a:latin typeface="Meiryo"/>
                <a:ea typeface="Meiryo"/>
              </a:rPr>
              <a:t>…</a:t>
            </a:r>
            <a:r>
              <a:rPr kumimoji="1" lang="ja-JP" altLang="en-US" sz="1400" dirty="0">
                <a:latin typeface="Meiryo"/>
                <a:ea typeface="Meiryo"/>
              </a:rPr>
              <a:t>」が表示され、右クリックからのコンテキストメニューと同様に、フォルダ、ファイルを操作することができるようになりました。</a:t>
            </a:r>
            <a:endParaRPr lang="en-US" altLang="ja-JP" sz="1400" dirty="0">
              <a:solidFill>
                <a:srgbClr val="1D1C1D"/>
              </a:solidFill>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3EA18CD4-2C37-514E-7617-E6978ED78131}"/>
              </a:ext>
            </a:extLst>
          </p:cNvPr>
          <p:cNvPicPr>
            <a:picLocks noChangeAspect="1"/>
          </p:cNvPicPr>
          <p:nvPr/>
        </p:nvPicPr>
        <p:blipFill>
          <a:blip r:embed="rId3"/>
          <a:stretch>
            <a:fillRect/>
          </a:stretch>
        </p:blipFill>
        <p:spPr>
          <a:xfrm>
            <a:off x="419100" y="1698490"/>
            <a:ext cx="11506200" cy="2643783"/>
          </a:xfrm>
          <a:prstGeom prst="rect">
            <a:avLst/>
          </a:prstGeom>
          <a:ln>
            <a:solidFill>
              <a:schemeClr val="bg1">
                <a:lumMod val="75000"/>
              </a:schemeClr>
            </a:solidFill>
          </a:ln>
        </p:spPr>
      </p:pic>
      <p:pic>
        <p:nvPicPr>
          <p:cNvPr id="10" name="図 9">
            <a:extLst>
              <a:ext uri="{FF2B5EF4-FFF2-40B4-BE49-F238E27FC236}">
                <a16:creationId xmlns:a16="http://schemas.microsoft.com/office/drawing/2014/main" id="{10E0E625-FB55-8554-285F-EE2779883E0C}"/>
              </a:ext>
            </a:extLst>
          </p:cNvPr>
          <p:cNvPicPr>
            <a:picLocks noChangeAspect="1"/>
          </p:cNvPicPr>
          <p:nvPr/>
        </p:nvPicPr>
        <p:blipFill>
          <a:blip r:embed="rId4"/>
          <a:stretch>
            <a:fillRect/>
          </a:stretch>
        </p:blipFill>
        <p:spPr>
          <a:xfrm>
            <a:off x="10267836" y="3908251"/>
            <a:ext cx="1219460" cy="1857549"/>
          </a:xfrm>
          <a:prstGeom prst="rect">
            <a:avLst/>
          </a:prstGeom>
          <a:ln>
            <a:solidFill>
              <a:schemeClr val="bg1">
                <a:lumMod val="75000"/>
              </a:schemeClr>
            </a:solidFill>
          </a:ln>
        </p:spPr>
      </p:pic>
      <p:sp>
        <p:nvSpPr>
          <p:cNvPr id="11" name="正方形/長方形 10">
            <a:extLst>
              <a:ext uri="{FF2B5EF4-FFF2-40B4-BE49-F238E27FC236}">
                <a16:creationId xmlns:a16="http://schemas.microsoft.com/office/drawing/2014/main" id="{263B0849-1537-E2DA-3D13-9B60A1FB2C31}"/>
              </a:ext>
            </a:extLst>
          </p:cNvPr>
          <p:cNvSpPr/>
          <p:nvPr/>
        </p:nvSpPr>
        <p:spPr>
          <a:xfrm>
            <a:off x="11423649" y="3477184"/>
            <a:ext cx="254127" cy="235964"/>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26173F26-32E8-7BD0-4A1A-2A924DE48BD8}"/>
              </a:ext>
            </a:extLst>
          </p:cNvPr>
          <p:cNvSpPr/>
          <p:nvPr/>
        </p:nvSpPr>
        <p:spPr>
          <a:xfrm>
            <a:off x="2035340" y="3908251"/>
            <a:ext cx="3184360" cy="568500"/>
          </a:xfrm>
          <a:prstGeom prst="wedgeRectCallout">
            <a:avLst>
              <a:gd name="adj1" fmla="val 34269"/>
              <a:gd name="adj2" fmla="val -80015"/>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pPr>
            <a:r>
              <a:rPr kumimoji="1" lang="ja-JP" altLang="en-US" sz="1200" dirty="0">
                <a:solidFill>
                  <a:schemeClr val="tx1"/>
                </a:solidFill>
                <a:latin typeface="Meiryo UI"/>
                <a:ea typeface="Meiryo UI"/>
              </a:rPr>
              <a:t>行をホバーすると、その他オプション「</a:t>
            </a:r>
            <a:r>
              <a:rPr kumimoji="1" lang="en-US" altLang="ja-JP" sz="1200" dirty="0">
                <a:solidFill>
                  <a:schemeClr val="tx1"/>
                </a:solidFill>
                <a:latin typeface="Meiryo UI"/>
                <a:ea typeface="Meiryo UI"/>
              </a:rPr>
              <a:t>…</a:t>
            </a:r>
            <a:r>
              <a:rPr kumimoji="1" lang="ja-JP" altLang="en-US" sz="1200" dirty="0">
                <a:solidFill>
                  <a:schemeClr val="tx1"/>
                </a:solidFill>
                <a:latin typeface="Meiryo UI"/>
                <a:ea typeface="Meiryo UI"/>
              </a:rPr>
              <a:t>」が表示されるようになった。</a:t>
            </a:r>
            <a:endParaRPr lang="en-US" altLang="ja-JP" sz="1200" dirty="0">
              <a:solidFill>
                <a:schemeClr val="tx1"/>
              </a:solidFill>
              <a:latin typeface="Meiryo UI"/>
              <a:ea typeface="Meiryo UI"/>
            </a:endParaRPr>
          </a:p>
        </p:txBody>
      </p:sp>
      <p:sp>
        <p:nvSpPr>
          <p:cNvPr id="15" name="吹き出し: 四角形 14">
            <a:extLst>
              <a:ext uri="{FF2B5EF4-FFF2-40B4-BE49-F238E27FC236}">
                <a16:creationId xmlns:a16="http://schemas.microsoft.com/office/drawing/2014/main" id="{C11AD505-7B4E-5704-7C07-CF7936986D8D}"/>
              </a:ext>
            </a:extLst>
          </p:cNvPr>
          <p:cNvSpPr/>
          <p:nvPr/>
        </p:nvSpPr>
        <p:spPr>
          <a:xfrm>
            <a:off x="6929758" y="4591010"/>
            <a:ext cx="3184360" cy="568500"/>
          </a:xfrm>
          <a:prstGeom prst="wedgeRectCallout">
            <a:avLst>
              <a:gd name="adj1" fmla="val 50621"/>
              <a:gd name="adj2" fmla="val -83366"/>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」を押下すると、コンテキストメニューが表示され、フォルダ、ファイルを操作することができる。</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cxnSp>
        <p:nvCxnSpPr>
          <p:cNvPr id="16" name="直線矢印コネクタ 15">
            <a:extLst>
              <a:ext uri="{FF2B5EF4-FFF2-40B4-BE49-F238E27FC236}">
                <a16:creationId xmlns:a16="http://schemas.microsoft.com/office/drawing/2014/main" id="{68A92635-B7C9-9F05-62F3-7A1D922485F6}"/>
              </a:ext>
            </a:extLst>
          </p:cNvPr>
          <p:cNvCxnSpPr>
            <a:cxnSpLocks/>
            <a:stCxn id="11" idx="1"/>
            <a:endCxn id="10" idx="0"/>
          </p:cNvCxnSpPr>
          <p:nvPr/>
        </p:nvCxnSpPr>
        <p:spPr>
          <a:xfrm flipH="1">
            <a:off x="10877566" y="3595166"/>
            <a:ext cx="546083" cy="3130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4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98FD8-974C-76FF-1E99-00C1F26C147A}"/>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097ADFEA-8D0B-03E8-FC60-2499A3FD0069}"/>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a:t>
            </a:r>
            <a:r>
              <a:rPr lang="ja-JP" altLang="en-US" dirty="0"/>
              <a:t>３</a:t>
            </a:r>
          </a:p>
        </p:txBody>
      </p:sp>
      <p:sp>
        <p:nvSpPr>
          <p:cNvPr id="8" name="テキスト ボックス 7">
            <a:extLst>
              <a:ext uri="{FF2B5EF4-FFF2-40B4-BE49-F238E27FC236}">
                <a16:creationId xmlns:a16="http://schemas.microsoft.com/office/drawing/2014/main" id="{225379DF-3914-10AD-00A0-23C53DEC19C2}"/>
              </a:ext>
            </a:extLst>
          </p:cNvPr>
          <p:cNvSpPr txBox="1"/>
          <p:nvPr/>
        </p:nvSpPr>
        <p:spPr>
          <a:xfrm>
            <a:off x="261550" y="764722"/>
            <a:ext cx="11663750" cy="523220"/>
          </a:xfrm>
          <a:prstGeom prst="rect">
            <a:avLst/>
          </a:prstGeom>
          <a:noFill/>
        </p:spPr>
        <p:txBody>
          <a:bodyPr wrap="square">
            <a:spAutoFit/>
          </a:bodyPr>
          <a:lstStyle/>
          <a:p>
            <a:r>
              <a:rPr lang="en-US" altLang="ja-JP" sz="1400" u="sng" dirty="0">
                <a:solidFill>
                  <a:srgbClr val="1D1C1D"/>
                </a:solidFill>
                <a:latin typeface="Meiryo" panose="020B0604030504040204" pitchFamily="34" charset="-128"/>
                <a:ea typeface="Meiryo" panose="020B0604030504040204" pitchFamily="34" charset="-128"/>
              </a:rPr>
              <a:t>No3</a:t>
            </a:r>
          </a:p>
          <a:p>
            <a:pPr marL="171450" indent="-171450">
              <a:buFont typeface="Arial" panose="020B0604020202020204" pitchFamily="34" charset="0"/>
              <a:buChar char="•"/>
            </a:pPr>
            <a:r>
              <a:rPr kumimoji="1" lang="en-US" altLang="ja-JP" sz="1400" dirty="0">
                <a:latin typeface="Meiryo"/>
                <a:ea typeface="Meiryo"/>
              </a:rPr>
              <a:t>Office</a:t>
            </a:r>
            <a:r>
              <a:rPr kumimoji="1" lang="ja-JP" altLang="en-US" sz="1400" dirty="0">
                <a:latin typeface="Meiryo"/>
                <a:ea typeface="Meiryo"/>
              </a:rPr>
              <a:t>ファイルの編集機能が実装されました。</a:t>
            </a:r>
            <a:endParaRPr kumimoji="1" lang="en-US" altLang="ja-JP" sz="1400" dirty="0">
              <a:latin typeface="Meiryo"/>
              <a:ea typeface="Meiryo"/>
            </a:endParaRPr>
          </a:p>
        </p:txBody>
      </p:sp>
      <p:pic>
        <p:nvPicPr>
          <p:cNvPr id="3" name="図 2">
            <a:extLst>
              <a:ext uri="{FF2B5EF4-FFF2-40B4-BE49-F238E27FC236}">
                <a16:creationId xmlns:a16="http://schemas.microsoft.com/office/drawing/2014/main" id="{98D3D689-AE11-69A3-32A8-C3D7AC18D17A}"/>
              </a:ext>
            </a:extLst>
          </p:cNvPr>
          <p:cNvPicPr>
            <a:picLocks noChangeAspect="1"/>
          </p:cNvPicPr>
          <p:nvPr/>
        </p:nvPicPr>
        <p:blipFill>
          <a:blip r:embed="rId2"/>
          <a:stretch>
            <a:fillRect/>
          </a:stretch>
        </p:blipFill>
        <p:spPr>
          <a:xfrm>
            <a:off x="387350" y="1287942"/>
            <a:ext cx="9391650" cy="5186185"/>
          </a:xfrm>
          <a:prstGeom prst="rect">
            <a:avLst/>
          </a:prstGeom>
          <a:ln>
            <a:solidFill>
              <a:schemeClr val="bg1">
                <a:lumMod val="75000"/>
              </a:schemeClr>
            </a:solidFill>
          </a:ln>
        </p:spPr>
      </p:pic>
      <p:sp>
        <p:nvSpPr>
          <p:cNvPr id="4" name="正方形/長方形 3">
            <a:extLst>
              <a:ext uri="{FF2B5EF4-FFF2-40B4-BE49-F238E27FC236}">
                <a16:creationId xmlns:a16="http://schemas.microsoft.com/office/drawing/2014/main" id="{811DF02C-130A-4038-4163-CBC82D373B54}"/>
              </a:ext>
            </a:extLst>
          </p:cNvPr>
          <p:cNvSpPr/>
          <p:nvPr/>
        </p:nvSpPr>
        <p:spPr>
          <a:xfrm>
            <a:off x="387350" y="1287942"/>
            <a:ext cx="9391650" cy="610708"/>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四角形 4">
            <a:extLst>
              <a:ext uri="{FF2B5EF4-FFF2-40B4-BE49-F238E27FC236}">
                <a16:creationId xmlns:a16="http://schemas.microsoft.com/office/drawing/2014/main" id="{2C1379D1-8DD3-85AB-6061-ECEF34F462D6}"/>
              </a:ext>
            </a:extLst>
          </p:cNvPr>
          <p:cNvSpPr/>
          <p:nvPr/>
        </p:nvSpPr>
        <p:spPr>
          <a:xfrm>
            <a:off x="7037708" y="2216110"/>
            <a:ext cx="4385942" cy="660440"/>
          </a:xfrm>
          <a:prstGeom prst="wedgeRectCallout">
            <a:avLst>
              <a:gd name="adj1" fmla="val -13563"/>
              <a:gd name="adj2" fmla="val -90040"/>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en-US" altLang="ja-JP" sz="1200" dirty="0">
                <a:solidFill>
                  <a:schemeClr val="tx1"/>
                </a:solidFill>
                <a:latin typeface="Meiryo UI" panose="020B0604030504040204" pitchFamily="50" charset="-128"/>
                <a:ea typeface="Meiryo UI" panose="020B0604030504040204" pitchFamily="50" charset="-128"/>
              </a:rPr>
              <a:t>Groupware</a:t>
            </a:r>
            <a:r>
              <a:rPr kumimoji="1" lang="ja-JP" altLang="en-US" sz="1200" dirty="0">
                <a:solidFill>
                  <a:schemeClr val="tx1"/>
                </a:solidFill>
                <a:latin typeface="Meiryo UI" panose="020B0604030504040204" pitchFamily="50" charset="-128"/>
                <a:ea typeface="Meiryo UI" panose="020B0604030504040204" pitchFamily="50" charset="-128"/>
              </a:rPr>
              <a:t>上で</a:t>
            </a:r>
            <a:r>
              <a:rPr kumimoji="1" lang="en-US" altLang="ja-JP" sz="1200" dirty="0">
                <a:solidFill>
                  <a:schemeClr val="tx1"/>
                </a:solidFill>
                <a:latin typeface="Meiryo UI" panose="020B0604030504040204" pitchFamily="50" charset="-128"/>
                <a:ea typeface="Meiryo UI" panose="020B0604030504040204" pitchFamily="50" charset="-128"/>
              </a:rPr>
              <a:t>PPT</a:t>
            </a:r>
            <a:r>
              <a:rPr kumimoji="1" lang="ja-JP" altLang="en-US" sz="1200" dirty="0">
                <a:solidFill>
                  <a:schemeClr val="tx1"/>
                </a:solidFill>
                <a:latin typeface="Meiryo UI" panose="020B0604030504040204" pitchFamily="50" charset="-128"/>
                <a:ea typeface="Meiryo UI" panose="020B0604030504040204" pitchFamily="50" charset="-128"/>
              </a:rPr>
              <a:t>や</a:t>
            </a:r>
            <a:r>
              <a:rPr kumimoji="1" lang="en-US" altLang="ja-JP" sz="1200" dirty="0">
                <a:solidFill>
                  <a:schemeClr val="tx1"/>
                </a:solidFill>
                <a:latin typeface="Meiryo UI" panose="020B0604030504040204" pitchFamily="50" charset="-128"/>
                <a:ea typeface="Meiryo UI" panose="020B0604030504040204" pitchFamily="50" charset="-128"/>
              </a:rPr>
              <a:t>Word</a:t>
            </a:r>
            <a:r>
              <a:rPr kumimoji="1" lang="ja-JP" altLang="en-US" sz="1200" dirty="0">
                <a:solidFill>
                  <a:schemeClr val="tx1"/>
                </a:solidFill>
                <a:latin typeface="Meiryo UI" panose="020B0604030504040204" pitchFamily="50" charset="-128"/>
                <a:ea typeface="Meiryo UI" panose="020B0604030504040204" pitchFamily="50" charset="-128"/>
              </a:rPr>
              <a:t>などの</a:t>
            </a:r>
            <a:r>
              <a:rPr kumimoji="1" lang="en-US" altLang="ja-JP" sz="1200" dirty="0">
                <a:solidFill>
                  <a:schemeClr val="tx1"/>
                </a:solidFill>
                <a:latin typeface="Meiryo UI" panose="020B0604030504040204" pitchFamily="50" charset="-128"/>
                <a:ea typeface="Meiryo UI" panose="020B0604030504040204" pitchFamily="50" charset="-128"/>
              </a:rPr>
              <a:t>Office</a:t>
            </a:r>
            <a:r>
              <a:rPr kumimoji="1" lang="ja-JP" altLang="en-US" sz="1200" dirty="0">
                <a:solidFill>
                  <a:schemeClr val="tx1"/>
                </a:solidFill>
                <a:latin typeface="Meiryo UI" panose="020B0604030504040204" pitchFamily="50" charset="-128"/>
                <a:ea typeface="Meiryo UI" panose="020B0604030504040204" pitchFamily="50" charset="-128"/>
              </a:rPr>
              <a:t>ファイルを編集することができるようになりました。</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2255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No.13</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147783" y="764722"/>
            <a:ext cx="11979562" cy="604012"/>
          </a:xfrm>
          <a:prstGeom prst="rect">
            <a:avLst/>
          </a:prstGeom>
          <a:noFill/>
        </p:spPr>
        <p:txBody>
          <a:bodyPr wrap="square">
            <a:spAutoFit/>
          </a:bodyPr>
          <a:lstStyle/>
          <a:p>
            <a:r>
              <a:rPr lang="en-US" altLang="ja-JP" sz="1400" u="sng" dirty="0">
                <a:solidFill>
                  <a:srgbClr val="1D1C1D"/>
                </a:solidFill>
                <a:latin typeface="Meiryo" panose="020B0604030504040204" pitchFamily="34" charset="-128"/>
                <a:ea typeface="Meiryo" panose="020B0604030504040204" pitchFamily="34" charset="-128"/>
              </a:rPr>
              <a:t>No.13</a:t>
            </a:r>
          </a:p>
          <a:p>
            <a:pPr marL="171450" indent="-171450">
              <a:lnSpc>
                <a:spcPct val="150000"/>
              </a:lnSpc>
              <a:buFont typeface="Arial" panose="020B0604020202020204" pitchFamily="34" charset="0"/>
              <a:buChar char="•"/>
            </a:pPr>
            <a:r>
              <a:rPr kumimoji="1" lang="ja-JP" altLang="en-US" sz="1400" dirty="0">
                <a:latin typeface="Meiryo"/>
                <a:ea typeface="Meiryo"/>
              </a:rPr>
              <a:t>レイヤー毎にコンテキストメニューを整理し統一性を持たせました。</a:t>
            </a:r>
          </a:p>
        </p:txBody>
      </p:sp>
      <p:pic>
        <p:nvPicPr>
          <p:cNvPr id="7" name="図 6">
            <a:extLst>
              <a:ext uri="{FF2B5EF4-FFF2-40B4-BE49-F238E27FC236}">
                <a16:creationId xmlns:a16="http://schemas.microsoft.com/office/drawing/2014/main" id="{15CB6DFF-D50D-1CBC-5F65-B43FBCD5A47F}"/>
              </a:ext>
            </a:extLst>
          </p:cNvPr>
          <p:cNvPicPr>
            <a:picLocks noChangeAspect="1"/>
          </p:cNvPicPr>
          <p:nvPr/>
        </p:nvPicPr>
        <p:blipFill>
          <a:blip r:embed="rId3"/>
          <a:stretch>
            <a:fillRect/>
          </a:stretch>
        </p:blipFill>
        <p:spPr>
          <a:xfrm>
            <a:off x="435175" y="1461092"/>
            <a:ext cx="8634358" cy="4862834"/>
          </a:xfrm>
          <a:prstGeom prst="rect">
            <a:avLst/>
          </a:prstGeom>
        </p:spPr>
      </p:pic>
      <p:sp>
        <p:nvSpPr>
          <p:cNvPr id="9" name="正方形/長方形 8">
            <a:extLst>
              <a:ext uri="{FF2B5EF4-FFF2-40B4-BE49-F238E27FC236}">
                <a16:creationId xmlns:a16="http://schemas.microsoft.com/office/drawing/2014/main" id="{1EDBF411-0E40-5140-076F-6D11C0147044}"/>
              </a:ext>
            </a:extLst>
          </p:cNvPr>
          <p:cNvSpPr/>
          <p:nvPr/>
        </p:nvSpPr>
        <p:spPr>
          <a:xfrm>
            <a:off x="1436975" y="2406860"/>
            <a:ext cx="801399" cy="753060"/>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四角形 9">
            <a:extLst>
              <a:ext uri="{FF2B5EF4-FFF2-40B4-BE49-F238E27FC236}">
                <a16:creationId xmlns:a16="http://schemas.microsoft.com/office/drawing/2014/main" id="{BA6C1834-1DAE-27B6-68B0-DBA627912D3C}"/>
              </a:ext>
            </a:extLst>
          </p:cNvPr>
          <p:cNvSpPr/>
          <p:nvPr/>
        </p:nvSpPr>
        <p:spPr>
          <a:xfrm>
            <a:off x="2412879" y="1895000"/>
            <a:ext cx="3911721" cy="753060"/>
          </a:xfrm>
          <a:prstGeom prst="wedgeRectCallout">
            <a:avLst>
              <a:gd name="adj1" fmla="val -54280"/>
              <a:gd name="adj2" fmla="val 68059"/>
            </a:avLst>
          </a:prstGeom>
          <a:solidFill>
            <a:srgbClr val="FFFFFF"/>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コンテキストメニューに表示される内容を整理</a:t>
            </a:r>
            <a:br>
              <a:rPr kumimoji="1" lang="en-US" altLang="ja-JP"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レイヤー毎の表示メニューについては次ページ参照</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277E059-95C1-B7B7-1206-1961E3E402DA}"/>
              </a:ext>
            </a:extLst>
          </p:cNvPr>
          <p:cNvSpPr txBox="1"/>
          <p:nvPr/>
        </p:nvSpPr>
        <p:spPr>
          <a:xfrm>
            <a:off x="9244038" y="1461094"/>
            <a:ext cx="2689344" cy="4862837"/>
          </a:xfrm>
          <a:prstGeom prst="rect">
            <a:avLst/>
          </a:prstGeom>
          <a:solidFill>
            <a:schemeClr val="bg1"/>
          </a:solidFill>
          <a:ln w="19050">
            <a:solidFill>
              <a:srgbClr val="FF0000"/>
            </a:solidFill>
          </a:ln>
        </p:spPr>
        <p:txBody>
          <a:bodyPr wrap="none" lIns="91440" tIns="45720" rIns="91440" bIns="45720" anchor="t">
            <a:noAutofit/>
          </a:bodyPr>
          <a:lstStyle/>
          <a:p>
            <a:r>
              <a:rPr kumimoji="1" lang="ja-JP" altLang="en-US" sz="1200" b="1" dirty="0">
                <a:latin typeface="メイリオ"/>
                <a:ea typeface="メイリオ"/>
              </a:rPr>
              <a:t>表示順ルール</a:t>
            </a:r>
            <a:endParaRPr kumimoji="1" lang="en-US" altLang="ja-JP" sz="1200" b="1" dirty="0">
              <a:latin typeface="メイリオ"/>
              <a:ea typeface="メイリオ"/>
            </a:endParaRPr>
          </a:p>
          <a:p>
            <a:endParaRPr kumimoji="1" lang="en-US" altLang="ja-JP" sz="1200" b="1" dirty="0">
              <a:latin typeface="メイリオ"/>
              <a:ea typeface="メイリオ"/>
            </a:endParaRPr>
          </a:p>
          <a:p>
            <a:r>
              <a:rPr kumimoji="1" lang="ja-JP" altLang="en-US" sz="1200" dirty="0">
                <a:latin typeface="メイリオ"/>
                <a:ea typeface="メイリオ"/>
              </a:rPr>
              <a:t>・表示設定（閲覧系）</a:t>
            </a:r>
          </a:p>
          <a:p>
            <a:r>
              <a:rPr kumimoji="1" lang="ja-JP" altLang="en-US" sz="1200" dirty="0">
                <a:latin typeface="メイリオ"/>
                <a:ea typeface="メイリオ"/>
              </a:rPr>
              <a:t>・複製（追加）</a:t>
            </a:r>
          </a:p>
          <a:p>
            <a:r>
              <a:rPr kumimoji="1" lang="ja-JP" altLang="en-US" sz="1200" dirty="0">
                <a:latin typeface="メイリオ"/>
                <a:ea typeface="メイリオ"/>
              </a:rPr>
              <a:t>・名前の変更（編集）</a:t>
            </a:r>
          </a:p>
          <a:p>
            <a:r>
              <a:rPr kumimoji="1" lang="ja-JP" altLang="en-US" sz="1200" dirty="0">
                <a:latin typeface="メイリオ"/>
                <a:ea typeface="メイリオ"/>
              </a:rPr>
              <a:t>・変換（編集</a:t>
            </a:r>
            <a:r>
              <a:rPr kumimoji="1" lang="en-US" altLang="ja-JP" sz="1200" dirty="0">
                <a:latin typeface="メイリオ"/>
                <a:ea typeface="メイリオ"/>
              </a:rPr>
              <a:t>/</a:t>
            </a:r>
            <a:r>
              <a:rPr kumimoji="1" lang="ja-JP" altLang="en-US" sz="1200" dirty="0">
                <a:latin typeface="メイリオ"/>
                <a:ea typeface="メイリオ"/>
              </a:rPr>
              <a:t>処理）</a:t>
            </a:r>
          </a:p>
          <a:p>
            <a:r>
              <a:rPr kumimoji="1" lang="ja-JP" altLang="en-US" sz="1200" dirty="0">
                <a:latin typeface="メイリオ"/>
                <a:ea typeface="メイリオ"/>
              </a:rPr>
              <a:t>・書き出し（外部出力）</a:t>
            </a:r>
          </a:p>
          <a:p>
            <a:r>
              <a:rPr kumimoji="1" lang="ja-JP" altLang="en-US" sz="1200" dirty="0">
                <a:latin typeface="メイリオ"/>
                <a:ea typeface="メイリオ"/>
              </a:rPr>
              <a:t>・レイヤー固有アクション（機能系）</a:t>
            </a:r>
          </a:p>
          <a:p>
            <a:r>
              <a:rPr kumimoji="1" lang="ja-JP" altLang="en-US" sz="1200" dirty="0">
                <a:latin typeface="メイリオ"/>
                <a:ea typeface="メイリオ"/>
              </a:rPr>
              <a:t>・削除（破壊系）</a:t>
            </a:r>
            <a:endParaRPr kumimoji="1" lang="en-US" altLang="ja-JP" sz="1200" dirty="0">
              <a:latin typeface="メイリオ"/>
              <a:ea typeface="メイリオ"/>
            </a:endParaRPr>
          </a:p>
        </p:txBody>
      </p:sp>
    </p:spTree>
    <p:extLst>
      <p:ext uri="{BB962C8B-B14F-4D97-AF65-F5344CB8AC3E}">
        <p14:creationId xmlns:p14="http://schemas.microsoft.com/office/powerpoint/2010/main" val="376898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EF0A5-570A-F476-C307-EF5A0308B671}"/>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E8CBE275-3F14-C433-5614-BDEA4B901937}"/>
              </a:ext>
            </a:extLst>
          </p:cNvPr>
          <p:cNvPicPr>
            <a:picLocks noChangeAspect="1"/>
          </p:cNvPicPr>
          <p:nvPr/>
        </p:nvPicPr>
        <p:blipFill>
          <a:blip r:embed="rId3"/>
          <a:srcRect l="267" t="336" r="189" b="493"/>
          <a:stretch/>
        </p:blipFill>
        <p:spPr>
          <a:xfrm>
            <a:off x="435175" y="1640203"/>
            <a:ext cx="9163717" cy="4901999"/>
          </a:xfrm>
          <a:prstGeom prst="rect">
            <a:avLst/>
          </a:prstGeom>
        </p:spPr>
      </p:pic>
      <p:sp>
        <p:nvSpPr>
          <p:cNvPr id="6" name="テキスト プレースホルダー 1">
            <a:extLst>
              <a:ext uri="{FF2B5EF4-FFF2-40B4-BE49-F238E27FC236}">
                <a16:creationId xmlns:a16="http://schemas.microsoft.com/office/drawing/2014/main" id="{23BF7EBA-DEB8-F3FA-BECD-A8D989352325}"/>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No.13</a:t>
            </a:r>
            <a:endParaRPr lang="ja-JP" altLang="en-US" dirty="0"/>
          </a:p>
        </p:txBody>
      </p:sp>
      <p:sp>
        <p:nvSpPr>
          <p:cNvPr id="8" name="テキスト ボックス 7">
            <a:extLst>
              <a:ext uri="{FF2B5EF4-FFF2-40B4-BE49-F238E27FC236}">
                <a16:creationId xmlns:a16="http://schemas.microsoft.com/office/drawing/2014/main" id="{7DFCF749-8866-3336-D515-2AA5CE59CFDC}"/>
              </a:ext>
            </a:extLst>
          </p:cNvPr>
          <p:cNvSpPr txBox="1"/>
          <p:nvPr/>
        </p:nvSpPr>
        <p:spPr>
          <a:xfrm>
            <a:off x="147783" y="764722"/>
            <a:ext cx="11979562" cy="604012"/>
          </a:xfrm>
          <a:prstGeom prst="rect">
            <a:avLst/>
          </a:prstGeom>
          <a:noFill/>
        </p:spPr>
        <p:txBody>
          <a:bodyPr wrap="square">
            <a:spAutoFit/>
          </a:bodyPr>
          <a:lstStyle/>
          <a:p>
            <a:r>
              <a:rPr lang="en-US" altLang="ja-JP" sz="1400" u="sng" dirty="0">
                <a:solidFill>
                  <a:srgbClr val="1D1C1D"/>
                </a:solidFill>
                <a:latin typeface="Meiryo" panose="020B0604030504040204" pitchFamily="34" charset="-128"/>
                <a:ea typeface="Meiryo" panose="020B0604030504040204" pitchFamily="34" charset="-128"/>
              </a:rPr>
              <a:t>No.13</a:t>
            </a:r>
          </a:p>
          <a:p>
            <a:pPr marL="171450" indent="-171450">
              <a:lnSpc>
                <a:spcPct val="150000"/>
              </a:lnSpc>
              <a:buFont typeface="Arial" panose="020B0604020202020204" pitchFamily="34" charset="0"/>
              <a:buChar char="•"/>
            </a:pPr>
            <a:r>
              <a:rPr kumimoji="1" lang="ja-JP" altLang="en-US" sz="1400" dirty="0">
                <a:latin typeface="Meiryo"/>
                <a:ea typeface="Meiryo"/>
              </a:rPr>
              <a:t>レイヤー毎にコンテキストメニューを整理し統一性を持たせました。</a:t>
            </a:r>
          </a:p>
        </p:txBody>
      </p:sp>
      <p:sp>
        <p:nvSpPr>
          <p:cNvPr id="5" name="テキスト ボックス 4">
            <a:extLst>
              <a:ext uri="{FF2B5EF4-FFF2-40B4-BE49-F238E27FC236}">
                <a16:creationId xmlns:a16="http://schemas.microsoft.com/office/drawing/2014/main" id="{E00963BF-94F7-E160-D742-D55443972B53}"/>
              </a:ext>
            </a:extLst>
          </p:cNvPr>
          <p:cNvSpPr txBox="1"/>
          <p:nvPr/>
        </p:nvSpPr>
        <p:spPr>
          <a:xfrm>
            <a:off x="340905" y="1366823"/>
            <a:ext cx="2958474" cy="264012"/>
          </a:xfrm>
          <a:prstGeom prst="rect">
            <a:avLst/>
          </a:prstGeom>
          <a:solidFill>
            <a:schemeClr val="bg1"/>
          </a:solidFill>
          <a:ln w="19050">
            <a:noFill/>
          </a:ln>
        </p:spPr>
        <p:txBody>
          <a:bodyPr wrap="none" lIns="91440" tIns="45720" rIns="91440" bIns="45720" anchor="t">
            <a:noAutofit/>
          </a:bodyPr>
          <a:lstStyle/>
          <a:p>
            <a:r>
              <a:rPr kumimoji="1" lang="ja-JP" altLang="en-US" sz="1200" dirty="0">
                <a:latin typeface="メイリオ"/>
                <a:ea typeface="メイリオ"/>
              </a:rPr>
              <a:t>レイヤー毎の表示メニュー</a:t>
            </a:r>
          </a:p>
        </p:txBody>
      </p:sp>
    </p:spTree>
    <p:extLst>
      <p:ext uri="{BB962C8B-B14F-4D97-AF65-F5344CB8AC3E}">
        <p14:creationId xmlns:p14="http://schemas.microsoft.com/office/powerpoint/2010/main" val="354157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F20F481-E198-416A-84A7-0B1B2644A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56835</TotalTime>
  <Words>913</Words>
  <Application>Microsoft Macintosh PowerPoint</Application>
  <PresentationFormat>ワイド画面</PresentationFormat>
  <Paragraphs>131</Paragraphs>
  <Slides>9</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9</vt:i4>
      </vt:variant>
    </vt:vector>
  </HeadingPairs>
  <TitlesOfParts>
    <vt:vector size="22" baseType="lpstr">
      <vt:lpstr>Meiryo UI</vt:lpstr>
      <vt:lpstr>Meiryo</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Hirata, Kotatsu / 平田　弘達</cp:lastModifiedBy>
  <cp:revision>3410</cp:revision>
  <dcterms:created xsi:type="dcterms:W3CDTF">2021-03-26T09:54:52Z</dcterms:created>
  <dcterms:modified xsi:type="dcterms:W3CDTF">2026-01-06T05:09:14Z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